
<file path=[Content_Types].xml><?xml version="1.0" encoding="utf-8"?>
<Types xmlns="http://schemas.openxmlformats.org/package/2006/content-types"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496" r:id="rId4"/>
    <p:sldId id="412" r:id="rId5"/>
    <p:sldId id="478" r:id="rId6"/>
    <p:sldId id="415" r:id="rId7"/>
    <p:sldId id="422" r:id="rId8"/>
    <p:sldId id="420" r:id="rId9"/>
    <p:sldId id="462" r:id="rId10"/>
    <p:sldId id="463" r:id="rId11"/>
    <p:sldId id="469" r:id="rId12"/>
    <p:sldId id="468" r:id="rId13"/>
    <p:sldId id="474" r:id="rId14"/>
    <p:sldId id="466" r:id="rId15"/>
    <p:sldId id="471" r:id="rId16"/>
    <p:sldId id="472" r:id="rId17"/>
    <p:sldId id="473" r:id="rId18"/>
    <p:sldId id="475" r:id="rId19"/>
    <p:sldId id="476" r:id="rId20"/>
    <p:sldId id="477" r:id="rId21"/>
    <p:sldId id="479" r:id="rId22"/>
    <p:sldId id="481" r:id="rId23"/>
    <p:sldId id="49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" initials="L" lastIdx="1" clrIdx="0"/>
  <p:cmAuthor id="2" name="Administrat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77ADC"/>
    <a:srgbClr val="377AFF"/>
    <a:srgbClr val="F9400F"/>
    <a:srgbClr val="D9D9D9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00"/>
        <p:guide pos="38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626"/>
            <a:ext cx="12192000" cy="47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C:\Users\0.0\Desktop\联易软件 logo新字体.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8341" y="8626"/>
            <a:ext cx="1728158" cy="46374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93321-9C72-4E97-8231-D03A852383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B9BCB-478A-4C9C-85A2-6B4679ED0D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hdphoto1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7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"/>
          <p:cNvSpPr/>
          <p:nvPr/>
        </p:nvSpPr>
        <p:spPr>
          <a:xfrm>
            <a:off x="5022140" y="5375663"/>
            <a:ext cx="1474792" cy="557087"/>
          </a:xfrm>
          <a:custGeom>
            <a:avLst/>
            <a:gdLst>
              <a:gd name="connsiteX0" fmla="*/ 0 w 1141417"/>
              <a:gd name="connsiteY0" fmla="*/ 877762 h 877762"/>
              <a:gd name="connsiteX1" fmla="*/ 570709 w 1141417"/>
              <a:gd name="connsiteY1" fmla="*/ 0 h 877762"/>
              <a:gd name="connsiteX2" fmla="*/ 1141417 w 1141417"/>
              <a:gd name="connsiteY2" fmla="*/ 877762 h 877762"/>
              <a:gd name="connsiteX3" fmla="*/ 0 w 1141417"/>
              <a:gd name="connsiteY3" fmla="*/ 877762 h 877762"/>
              <a:gd name="connsiteX0-1" fmla="*/ 0 w 1833567"/>
              <a:gd name="connsiteY0-2" fmla="*/ 877762 h 877762"/>
              <a:gd name="connsiteX1-3" fmla="*/ 570709 w 1833567"/>
              <a:gd name="connsiteY1-4" fmla="*/ 0 h 877762"/>
              <a:gd name="connsiteX2-5" fmla="*/ 1833567 w 1833567"/>
              <a:gd name="connsiteY2-6" fmla="*/ 433262 h 877762"/>
              <a:gd name="connsiteX3-7" fmla="*/ 0 w 1833567"/>
              <a:gd name="connsiteY3-8" fmla="*/ 877762 h 877762"/>
              <a:gd name="connsiteX0-9" fmla="*/ 0 w 1268417"/>
              <a:gd name="connsiteY0-10" fmla="*/ 426912 h 433262"/>
              <a:gd name="connsiteX1-11" fmla="*/ 5559 w 1268417"/>
              <a:gd name="connsiteY1-12" fmla="*/ 0 h 433262"/>
              <a:gd name="connsiteX2-13" fmla="*/ 1268417 w 1268417"/>
              <a:gd name="connsiteY2-14" fmla="*/ 433262 h 433262"/>
              <a:gd name="connsiteX3-15" fmla="*/ 0 w 1268417"/>
              <a:gd name="connsiteY3-16" fmla="*/ 426912 h 433262"/>
              <a:gd name="connsiteX0-17" fmla="*/ 0 w 1474792"/>
              <a:gd name="connsiteY0-18" fmla="*/ 557087 h 557087"/>
              <a:gd name="connsiteX1-19" fmla="*/ 211934 w 1474792"/>
              <a:gd name="connsiteY1-20" fmla="*/ 0 h 557087"/>
              <a:gd name="connsiteX2-21" fmla="*/ 1474792 w 1474792"/>
              <a:gd name="connsiteY2-22" fmla="*/ 433262 h 557087"/>
              <a:gd name="connsiteX3-23" fmla="*/ 0 w 1474792"/>
              <a:gd name="connsiteY3-24" fmla="*/ 557087 h 5570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74792" h="557087">
                <a:moveTo>
                  <a:pt x="0" y="557087"/>
                </a:moveTo>
                <a:lnTo>
                  <a:pt x="211934" y="0"/>
                </a:lnTo>
                <a:lnTo>
                  <a:pt x="1474792" y="433262"/>
                </a:lnTo>
                <a:lnTo>
                  <a:pt x="0" y="557087"/>
                </a:lnTo>
                <a:close/>
              </a:path>
            </a:pathLst>
          </a:custGeom>
          <a:solidFill>
            <a:srgbClr val="EDEEEF"/>
          </a:solidFill>
          <a:ln>
            <a:solidFill>
              <a:srgbClr val="E4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58"/>
          <p:cNvSpPr/>
          <p:nvPr/>
        </p:nvSpPr>
        <p:spPr>
          <a:xfrm>
            <a:off x="5241892" y="5165173"/>
            <a:ext cx="1245394" cy="641273"/>
          </a:xfrm>
          <a:custGeom>
            <a:avLst/>
            <a:gdLst>
              <a:gd name="connsiteX0" fmla="*/ 0 w 628650"/>
              <a:gd name="connsiteY0" fmla="*/ 215029 h 215029"/>
              <a:gd name="connsiteX1" fmla="*/ 314325 w 628650"/>
              <a:gd name="connsiteY1" fmla="*/ 0 h 215029"/>
              <a:gd name="connsiteX2" fmla="*/ 628650 w 628650"/>
              <a:gd name="connsiteY2" fmla="*/ 215029 h 215029"/>
              <a:gd name="connsiteX3" fmla="*/ 0 w 628650"/>
              <a:gd name="connsiteY3" fmla="*/ 215029 h 215029"/>
              <a:gd name="connsiteX0-1" fmla="*/ 14287 w 642937"/>
              <a:gd name="connsiteY0-2" fmla="*/ 186454 h 186454"/>
              <a:gd name="connsiteX1-3" fmla="*/ 0 w 642937"/>
              <a:gd name="connsiteY1-4" fmla="*/ 0 h 186454"/>
              <a:gd name="connsiteX2-5" fmla="*/ 642937 w 642937"/>
              <a:gd name="connsiteY2-6" fmla="*/ 186454 h 186454"/>
              <a:gd name="connsiteX3-7" fmla="*/ 14287 w 642937"/>
              <a:gd name="connsiteY3-8" fmla="*/ 186454 h 186454"/>
              <a:gd name="connsiteX0-9" fmla="*/ 14287 w 995362"/>
              <a:gd name="connsiteY0-10" fmla="*/ 186454 h 641273"/>
              <a:gd name="connsiteX1-11" fmla="*/ 0 w 995362"/>
              <a:gd name="connsiteY1-12" fmla="*/ 0 h 641273"/>
              <a:gd name="connsiteX2-13" fmla="*/ 995362 w 995362"/>
              <a:gd name="connsiteY2-14" fmla="*/ 641273 h 641273"/>
              <a:gd name="connsiteX3-15" fmla="*/ 14287 w 995362"/>
              <a:gd name="connsiteY3-16" fmla="*/ 186454 h 641273"/>
              <a:gd name="connsiteX0-17" fmla="*/ 0 w 1245394"/>
              <a:gd name="connsiteY0-18" fmla="*/ 203123 h 641273"/>
              <a:gd name="connsiteX1-19" fmla="*/ 250032 w 1245394"/>
              <a:gd name="connsiteY1-20" fmla="*/ 0 h 641273"/>
              <a:gd name="connsiteX2-21" fmla="*/ 1245394 w 1245394"/>
              <a:gd name="connsiteY2-22" fmla="*/ 641273 h 641273"/>
              <a:gd name="connsiteX3-23" fmla="*/ 0 w 1245394"/>
              <a:gd name="connsiteY3-24" fmla="*/ 203123 h 6412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45394" h="641273">
                <a:moveTo>
                  <a:pt x="0" y="203123"/>
                </a:moveTo>
                <a:lnTo>
                  <a:pt x="250032" y="0"/>
                </a:lnTo>
                <a:lnTo>
                  <a:pt x="1245394" y="641273"/>
                </a:lnTo>
                <a:lnTo>
                  <a:pt x="0" y="203123"/>
                </a:lnTo>
                <a:close/>
              </a:path>
            </a:pathLst>
          </a:custGeom>
          <a:solidFill>
            <a:srgbClr val="F2F2F2"/>
          </a:solidFill>
          <a:ln w="6350">
            <a:solidFill>
              <a:srgbClr val="E3E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34"/>
          <p:cNvSpPr/>
          <p:nvPr/>
        </p:nvSpPr>
        <p:spPr>
          <a:xfrm rot="7233140">
            <a:off x="3761347" y="5141123"/>
            <a:ext cx="1793112" cy="804826"/>
          </a:xfrm>
          <a:custGeom>
            <a:avLst/>
            <a:gdLst>
              <a:gd name="connsiteX0" fmla="*/ 0 w 1634073"/>
              <a:gd name="connsiteY0" fmla="*/ 702844 h 702844"/>
              <a:gd name="connsiteX1" fmla="*/ 412538 w 1634073"/>
              <a:gd name="connsiteY1" fmla="*/ 0 h 702844"/>
              <a:gd name="connsiteX2" fmla="*/ 1634073 w 1634073"/>
              <a:gd name="connsiteY2" fmla="*/ 702844 h 702844"/>
              <a:gd name="connsiteX3" fmla="*/ 0 w 1634073"/>
              <a:gd name="connsiteY3" fmla="*/ 702844 h 702844"/>
              <a:gd name="connsiteX0-1" fmla="*/ 0 w 1767688"/>
              <a:gd name="connsiteY0-2" fmla="*/ 807522 h 807522"/>
              <a:gd name="connsiteX1-3" fmla="*/ 546153 w 1767688"/>
              <a:gd name="connsiteY1-4" fmla="*/ 0 h 807522"/>
              <a:gd name="connsiteX2-5" fmla="*/ 1767688 w 1767688"/>
              <a:gd name="connsiteY2-6" fmla="*/ 702844 h 807522"/>
              <a:gd name="connsiteX3-7" fmla="*/ 0 w 1767688"/>
              <a:gd name="connsiteY3-8" fmla="*/ 807522 h 807522"/>
              <a:gd name="connsiteX0-9" fmla="*/ 0 w 1793112"/>
              <a:gd name="connsiteY0-10" fmla="*/ 807522 h 807522"/>
              <a:gd name="connsiteX1-11" fmla="*/ 546153 w 1793112"/>
              <a:gd name="connsiteY1-12" fmla="*/ 0 h 807522"/>
              <a:gd name="connsiteX2-13" fmla="*/ 1793112 w 1793112"/>
              <a:gd name="connsiteY2-14" fmla="*/ 802128 h 807522"/>
              <a:gd name="connsiteX3-15" fmla="*/ 0 w 1793112"/>
              <a:gd name="connsiteY3-16" fmla="*/ 807522 h 807522"/>
              <a:gd name="connsiteX0-17" fmla="*/ 0 w 1793112"/>
              <a:gd name="connsiteY0-18" fmla="*/ 804826 h 804826"/>
              <a:gd name="connsiteX1-19" fmla="*/ 466633 w 1793112"/>
              <a:gd name="connsiteY1-20" fmla="*/ 0 h 804826"/>
              <a:gd name="connsiteX2-21" fmla="*/ 1793112 w 1793112"/>
              <a:gd name="connsiteY2-22" fmla="*/ 799432 h 804826"/>
              <a:gd name="connsiteX3-23" fmla="*/ 0 w 1793112"/>
              <a:gd name="connsiteY3-24" fmla="*/ 804826 h 8048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93112" h="804826">
                <a:moveTo>
                  <a:pt x="0" y="804826"/>
                </a:moveTo>
                <a:lnTo>
                  <a:pt x="466633" y="0"/>
                </a:lnTo>
                <a:lnTo>
                  <a:pt x="1793112" y="799432"/>
                </a:lnTo>
                <a:lnTo>
                  <a:pt x="0" y="804826"/>
                </a:lnTo>
                <a:close/>
              </a:path>
            </a:pathLst>
          </a:custGeom>
          <a:solidFill>
            <a:srgbClr val="EE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333824" y="4595619"/>
            <a:ext cx="45719" cy="45719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>
            <a:stCxn id="16" idx="7"/>
          </p:cNvCxnSpPr>
          <p:nvPr/>
        </p:nvCxnSpPr>
        <p:spPr>
          <a:xfrm flipV="1">
            <a:off x="3372848" y="4290821"/>
            <a:ext cx="1232563" cy="311493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4584932" y="4272723"/>
            <a:ext cx="45719" cy="45719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3867149" y="4584996"/>
            <a:ext cx="889220" cy="1524954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30" idx="1"/>
          </p:cNvCxnSpPr>
          <p:nvPr/>
        </p:nvCxnSpPr>
        <p:spPr>
          <a:xfrm flipH="1" flipV="1">
            <a:off x="3515359" y="4917416"/>
            <a:ext cx="330288" cy="1187970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3538220" y="4894557"/>
            <a:ext cx="1692139" cy="475776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26" idx="1"/>
            <a:endCxn id="18" idx="5"/>
          </p:cNvCxnSpPr>
          <p:nvPr/>
        </p:nvCxnSpPr>
        <p:spPr>
          <a:xfrm flipH="1" flipV="1">
            <a:off x="4623956" y="4311747"/>
            <a:ext cx="588881" cy="1042423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999835" y="5918019"/>
            <a:ext cx="36000" cy="36000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476857" y="5153904"/>
            <a:ext cx="28800" cy="28800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206142" y="5347475"/>
            <a:ext cx="45719" cy="45719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58"/>
          <p:cNvSpPr/>
          <p:nvPr/>
        </p:nvSpPr>
        <p:spPr>
          <a:xfrm>
            <a:off x="3866500" y="5939814"/>
            <a:ext cx="1147764" cy="348379"/>
          </a:xfrm>
          <a:custGeom>
            <a:avLst/>
            <a:gdLst>
              <a:gd name="connsiteX0" fmla="*/ 0 w 628650"/>
              <a:gd name="connsiteY0" fmla="*/ 215029 h 215029"/>
              <a:gd name="connsiteX1" fmla="*/ 314325 w 628650"/>
              <a:gd name="connsiteY1" fmla="*/ 0 h 215029"/>
              <a:gd name="connsiteX2" fmla="*/ 628650 w 628650"/>
              <a:gd name="connsiteY2" fmla="*/ 215029 h 215029"/>
              <a:gd name="connsiteX3" fmla="*/ 0 w 628650"/>
              <a:gd name="connsiteY3" fmla="*/ 215029 h 215029"/>
              <a:gd name="connsiteX0-1" fmla="*/ 14287 w 642937"/>
              <a:gd name="connsiteY0-2" fmla="*/ 186454 h 186454"/>
              <a:gd name="connsiteX1-3" fmla="*/ 0 w 642937"/>
              <a:gd name="connsiteY1-4" fmla="*/ 0 h 186454"/>
              <a:gd name="connsiteX2-5" fmla="*/ 642937 w 642937"/>
              <a:gd name="connsiteY2-6" fmla="*/ 186454 h 186454"/>
              <a:gd name="connsiteX3-7" fmla="*/ 14287 w 642937"/>
              <a:gd name="connsiteY3-8" fmla="*/ 186454 h 186454"/>
              <a:gd name="connsiteX0-9" fmla="*/ 14287 w 995362"/>
              <a:gd name="connsiteY0-10" fmla="*/ 186454 h 641273"/>
              <a:gd name="connsiteX1-11" fmla="*/ 0 w 995362"/>
              <a:gd name="connsiteY1-12" fmla="*/ 0 h 641273"/>
              <a:gd name="connsiteX2-13" fmla="*/ 995362 w 995362"/>
              <a:gd name="connsiteY2-14" fmla="*/ 641273 h 641273"/>
              <a:gd name="connsiteX3-15" fmla="*/ 14287 w 995362"/>
              <a:gd name="connsiteY3-16" fmla="*/ 186454 h 641273"/>
              <a:gd name="connsiteX0-17" fmla="*/ 0 w 1245394"/>
              <a:gd name="connsiteY0-18" fmla="*/ 203123 h 641273"/>
              <a:gd name="connsiteX1-19" fmla="*/ 250032 w 1245394"/>
              <a:gd name="connsiteY1-20" fmla="*/ 0 h 641273"/>
              <a:gd name="connsiteX2-21" fmla="*/ 1245394 w 1245394"/>
              <a:gd name="connsiteY2-22" fmla="*/ 641273 h 641273"/>
              <a:gd name="connsiteX3-23" fmla="*/ 0 w 1245394"/>
              <a:gd name="connsiteY3-24" fmla="*/ 203123 h 641273"/>
              <a:gd name="connsiteX0-25" fmla="*/ 0 w 1774032"/>
              <a:gd name="connsiteY0-26" fmla="*/ 112635 h 641273"/>
              <a:gd name="connsiteX1-27" fmla="*/ 778670 w 1774032"/>
              <a:gd name="connsiteY1-28" fmla="*/ 0 h 641273"/>
              <a:gd name="connsiteX2-29" fmla="*/ 1774032 w 1774032"/>
              <a:gd name="connsiteY2-30" fmla="*/ 641273 h 641273"/>
              <a:gd name="connsiteX3-31" fmla="*/ 0 w 1774032"/>
              <a:gd name="connsiteY3-32" fmla="*/ 112635 h 641273"/>
              <a:gd name="connsiteX0-33" fmla="*/ 0 w 1774032"/>
              <a:gd name="connsiteY0-34" fmla="*/ 181691 h 710329"/>
              <a:gd name="connsiteX1-35" fmla="*/ 1147764 w 1774032"/>
              <a:gd name="connsiteY1-36" fmla="*/ 0 h 710329"/>
              <a:gd name="connsiteX2-37" fmla="*/ 1774032 w 1774032"/>
              <a:gd name="connsiteY2-38" fmla="*/ 710329 h 710329"/>
              <a:gd name="connsiteX3-39" fmla="*/ 0 w 1774032"/>
              <a:gd name="connsiteY3-40" fmla="*/ 181691 h 710329"/>
              <a:gd name="connsiteX0-41" fmla="*/ 0 w 1147764"/>
              <a:gd name="connsiteY0-42" fmla="*/ 181691 h 348379"/>
              <a:gd name="connsiteX1-43" fmla="*/ 1147764 w 1147764"/>
              <a:gd name="connsiteY1-44" fmla="*/ 0 h 348379"/>
              <a:gd name="connsiteX2-45" fmla="*/ 547688 w 1147764"/>
              <a:gd name="connsiteY2-46" fmla="*/ 348379 h 348379"/>
              <a:gd name="connsiteX3-47" fmla="*/ 0 w 1147764"/>
              <a:gd name="connsiteY3-48" fmla="*/ 181691 h 3483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47764" h="348379">
                <a:moveTo>
                  <a:pt x="0" y="181691"/>
                </a:moveTo>
                <a:lnTo>
                  <a:pt x="1147764" y="0"/>
                </a:lnTo>
                <a:lnTo>
                  <a:pt x="547688" y="348379"/>
                </a:lnTo>
                <a:lnTo>
                  <a:pt x="0" y="181691"/>
                </a:lnTo>
                <a:close/>
              </a:path>
            </a:pathLst>
          </a:custGeom>
          <a:solidFill>
            <a:srgbClr val="F2F2F2"/>
          </a:solidFill>
          <a:ln w="6350">
            <a:solidFill>
              <a:srgbClr val="E3E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838952" y="6098691"/>
            <a:ext cx="45719" cy="45719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384289" y="6274857"/>
            <a:ext cx="36000" cy="36000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91063" y="5794987"/>
            <a:ext cx="28800" cy="28800"/>
          </a:xfrm>
          <a:prstGeom prst="ellipse">
            <a:avLst/>
          </a:prstGeom>
          <a:solidFill>
            <a:srgbClr val="C7C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40050"/>
            <a:ext cx="12192000" cy="3530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850" y="4864100"/>
            <a:ext cx="519178" cy="15242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6107" y="2825648"/>
            <a:ext cx="6327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智慧食安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204754"/>
            <a:ext cx="12192000" cy="4000354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3956525" y="5336107"/>
            <a:ext cx="1334861" cy="718887"/>
          </a:xfrm>
          <a:prstGeom prst="line">
            <a:avLst/>
          </a:prstGeom>
          <a:ln w="6350">
            <a:solidFill>
              <a:srgbClr val="C7C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05815" y="1975485"/>
            <a:ext cx="105035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冷藏冷冻食品追溯系统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7"/>
          <p:cNvSpPr txBox="1"/>
          <p:nvPr/>
        </p:nvSpPr>
        <p:spPr>
          <a:xfrm>
            <a:off x="903348" y="4830620"/>
            <a:ext cx="596264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Copyright © 2010 - 2020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联易软件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All Rights Reserved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97" y="1302115"/>
            <a:ext cx="4576038" cy="45760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210" y="952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961175" y="-8890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陕西省市场监督管理局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首岸进口商企业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第四步：溯源二维码保存。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在登记记录中，可查看商品信息，点击二维码图标，可选择将溯源二维码保存至手机相册，并进行打印后粘贴至商品外包装。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公众通过微信或浏览器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扫一扫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功能，扫描冷链食品包装上的溯源二维码，可以查看到溯源信息。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553970"/>
            <a:ext cx="2167890" cy="360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60" y="2553970"/>
            <a:ext cx="2152015" cy="35229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20" y="3034665"/>
            <a:ext cx="2767330" cy="29521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220" y="2630805"/>
            <a:ext cx="2090420" cy="34531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首岸进口商企业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第五步：商品出库。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，选择出库日期及收货方，扫码添加出库产品，确认产品信息后，填写出库件数，点击保存后，系统将提示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字样，并直接跳转至出入库记录界面，可在此看出入库信息。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2590800"/>
            <a:ext cx="2290445" cy="3446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5" y="2590800"/>
            <a:ext cx="2185670" cy="3446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10" y="2571750"/>
            <a:ext cx="2077085" cy="34455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665" y="2438400"/>
            <a:ext cx="2272665" cy="3578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2220" y="2258695"/>
            <a:ext cx="2351405" cy="38944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40" y="1650365"/>
            <a:ext cx="2616200" cy="49498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首站冷库企业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432540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第一步：企业信息维护，添加企业主营产品。打开陕冷链小程序，点击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主营产品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，选择商品种类，逐项填写相关信息，填写完成后点击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20" y="1651000"/>
            <a:ext cx="2616200" cy="4949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633220"/>
            <a:ext cx="2616200" cy="4949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2258060"/>
            <a:ext cx="2337435" cy="37350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770" y="2258695"/>
            <a:ext cx="2299335" cy="3735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15" y="1651635"/>
            <a:ext cx="2616200" cy="49498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360" y="2181860"/>
            <a:ext cx="2251075" cy="3811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首站冷库企业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第二步：产品登记，供应商选择。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根据产品入陕来源，点击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首站登记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请选择供应商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搜索栏中查找供应商，为方便查找，系统默认历史曾选过的供应商会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在搜索栏下显示。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26920"/>
            <a:ext cx="2549525" cy="455612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342005" y="2026920"/>
            <a:ext cx="2482215" cy="4573270"/>
            <a:chOff x="5052" y="2600"/>
            <a:chExt cx="4120" cy="77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" y="2600"/>
              <a:ext cx="4120" cy="779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7" y="3612"/>
              <a:ext cx="3570" cy="6045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6248400" y="2027555"/>
            <a:ext cx="2409825" cy="4534535"/>
            <a:chOff x="11779" y="2600"/>
            <a:chExt cx="4120" cy="77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" y="2600"/>
              <a:ext cx="4120" cy="77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4" y="3588"/>
              <a:ext cx="3749" cy="5883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235" y="2534920"/>
            <a:ext cx="2286635" cy="34886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05" y="2620645"/>
            <a:ext cx="2205355" cy="3403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首站冷库企业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第三步：产品登记，添加产品。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选择添加产品，选中需登记的产品，逐项填写产品基础信息及入境信息，上传相关证明图片完成后，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点击保存。系统将提示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登记成功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字样，并直接跳转至登记记录界面。可查看商品信息，点击二维码图标，可将溯源二维码保存至手机。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2602230"/>
            <a:ext cx="2102485" cy="3498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2553970"/>
            <a:ext cx="2142490" cy="3411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925" y="2417445"/>
            <a:ext cx="2167890" cy="3606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" y="2602230"/>
            <a:ext cx="2255520" cy="34309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65" y="-1905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首站冷库企业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7068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第四步：溯源二维码保存。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在登记记录中，可查看商品信息，点击二维码图标，可选择将溯源二维码保存至手机相册，并进行打印后粘贴至商品外包装。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公众通过微信或浏览器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扫一扫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功能，扫描冷链食品包装上的溯源二维码，可以查看到溯源信息。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553970"/>
            <a:ext cx="2167890" cy="360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60" y="2553970"/>
            <a:ext cx="2152015" cy="35229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20" y="3034665"/>
            <a:ext cx="2767330" cy="29521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220" y="2630805"/>
            <a:ext cx="2090420" cy="34531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首站冷库企业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第五步：商品出库。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，选择出库日期及收货方，扫码添加出库产品，确认产品信息后，填写出库件数，点击保存后，系统将提示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字样，并直接跳转至出入库记录界面，可在此看出入库信息。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2590800"/>
            <a:ext cx="2290445" cy="3446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5" y="2590800"/>
            <a:ext cx="2185670" cy="3446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10" y="2571750"/>
            <a:ext cx="2077085" cy="34455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665" y="2438400"/>
            <a:ext cx="2272665" cy="35788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流通企业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第一步：商品入库。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入库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，选择入库日期及收货方，扫码添加入库产品，确认产品信息后，填写入库件数，点击保存后，系统将提示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入库成功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字样，并直接跳转至出入库记录界面，可在此看出入库信息。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65" y="2438400"/>
            <a:ext cx="2272665" cy="3578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10" y="2621280"/>
            <a:ext cx="2136775" cy="3395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055" y="2621280"/>
            <a:ext cx="2118360" cy="3415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0" y="2621280"/>
            <a:ext cx="2265680" cy="3415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流通企业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第二步：商品出库。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，选择出库日期及收货方，扫码添加出库产品，确认产品信息后，填写出库件数，点击保存后，系统将提示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出库成功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字样，并直接跳转至出入库记录界面，可在此看出入库信息。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2590800"/>
            <a:ext cx="2290445" cy="3446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5" y="2590800"/>
            <a:ext cx="2185670" cy="3446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10" y="2571750"/>
            <a:ext cx="2077085" cy="34455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665" y="2438400"/>
            <a:ext cx="2272665" cy="35788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46037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solidFill>
              <a:srgbClr val="377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4502785"/>
            <a:ext cx="12153265" cy="1916430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365" y="0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食品追溯码编码规则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8985" y="1520825"/>
            <a:ext cx="8114665" cy="11068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统一社会信用代码</a:t>
            </a:r>
            <a:r>
              <a:rPr lang="en-US" altLang="zh-CN" sz="3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产品编码</a:t>
            </a:r>
            <a:r>
              <a:rPr lang="en-US" altLang="zh-CN" sz="3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产品批号 </a:t>
            </a:r>
            <a:r>
              <a:rPr lang="en-US" altLang="zh-CN" sz="4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lang="en-US" altLang="zh-CN" sz="4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b="6318"/>
          <a:stretch>
            <a:fillRect/>
          </a:stretch>
        </p:blipFill>
        <p:spPr>
          <a:xfrm>
            <a:off x="8816340" y="1083945"/>
            <a:ext cx="1981200" cy="1980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6865" y="4696460"/>
            <a:ext cx="1082738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赋码方式与信息采集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进入陕西省境内销售的进口商品，采用首站赋码、贴码和进出库扫码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至少贴码到最小物流单位（例如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箱），有条件的企业可以贴码到单品。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67365" y="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汇报内容</a:t>
            </a:r>
            <a:endParaRPr 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341755"/>
            <a:ext cx="12192000" cy="4300220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468753" y="1536065"/>
            <a:ext cx="8416927" cy="4409993"/>
            <a:chOff x="1059742" y="1052751"/>
            <a:chExt cx="5217458" cy="3527347"/>
          </a:xfrm>
        </p:grpSpPr>
        <p:grpSp>
          <p:nvGrpSpPr>
            <p:cNvPr id="6" name="组合 5"/>
            <p:cNvGrpSpPr/>
            <p:nvPr/>
          </p:nvGrpSpPr>
          <p:grpSpPr>
            <a:xfrm>
              <a:off x="1059742" y="1052751"/>
              <a:ext cx="5217458" cy="3527347"/>
              <a:chOff x="991720" y="1052751"/>
              <a:chExt cx="2232839" cy="3527347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991720" y="1052751"/>
                <a:ext cx="2232839" cy="3226732"/>
              </a:xfrm>
              <a:prstGeom prst="rect">
                <a:avLst/>
              </a:prstGeom>
              <a:solidFill>
                <a:srgbClr val="206AD7"/>
              </a:solidFill>
              <a:ln>
                <a:gradFill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38352" y="1183725"/>
                <a:ext cx="1130915" cy="3396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dirty="0"/>
                  <a:t>  ·   </a:t>
                </a:r>
                <a:r>
                  <a:rPr lang="zh-CN" altLang="en-US" dirty="0"/>
                  <a:t>前言</a:t>
                </a:r>
                <a:endParaRPr lang="zh-CN" altLang="en-US" dirty="0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  ·   </a:t>
                </a:r>
                <a:r>
                  <a:rPr lang="zh-CN" altLang="en-US" dirty="0">
                    <a:sym typeface="+mn-ea"/>
                  </a:rPr>
                  <a:t>陕冷链企业服务端操作指引</a:t>
                </a:r>
                <a:endParaRPr lang="zh-CN" altLang="en-US" dirty="0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b="0" dirty="0">
                    <a:sym typeface="+mn-ea"/>
                  </a:rPr>
                  <a:t>             </a:t>
                </a:r>
                <a:r>
                  <a:rPr lang="zh-CN" altLang="en-US" b="0" dirty="0">
                    <a:sym typeface="+mn-ea"/>
                  </a:rPr>
                  <a:t>登录注册说明</a:t>
                </a:r>
                <a:endParaRPr lang="zh-CN" altLang="en-US" b="0" dirty="0">
                  <a:sym typeface="+mn-ea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zh-CN" altLang="en-US" b="0" dirty="0">
                    <a:sym typeface="+mn-ea"/>
                  </a:rPr>
                  <a:t>             首岸进口商企业</a:t>
                </a:r>
                <a:endParaRPr lang="zh-CN" altLang="en-US" b="0" dirty="0">
                  <a:sym typeface="+mn-ea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zh-CN" altLang="en-US" b="0" dirty="0">
                    <a:sym typeface="+mn-ea"/>
                  </a:rPr>
                  <a:t>             首站冷库企业</a:t>
                </a:r>
                <a:endParaRPr lang="zh-CN" altLang="en-US" b="0" dirty="0">
                  <a:sym typeface="+mn-ea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zh-CN" altLang="en-US" b="0" dirty="0">
                    <a:sym typeface="+mn-ea"/>
                  </a:rPr>
                  <a:t>             流通企业</a:t>
                </a:r>
                <a:endParaRPr lang="zh-CN" altLang="en-US" b="0" dirty="0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  ·   </a:t>
                </a:r>
                <a:r>
                  <a:rPr lang="zh-CN" altLang="en-US" dirty="0">
                    <a:sym typeface="+mn-ea"/>
                  </a:rPr>
                  <a:t>食品追溯码编码规则</a:t>
                </a:r>
                <a:endParaRPr lang="zh-CN" altLang="en-US" dirty="0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  ·   </a:t>
                </a:r>
                <a:r>
                  <a:rPr lang="zh-CN" altLang="en-US" dirty="0">
                    <a:sym typeface="+mn-ea"/>
                  </a:rPr>
                  <a:t>企管服务</a:t>
                </a:r>
                <a:endParaRPr lang="zh-CN" altLang="en-US" dirty="0">
                  <a:sym typeface="+mn-ea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  ·   </a:t>
                </a:r>
                <a:r>
                  <a:rPr lang="zh-CN" altLang="en-US" dirty="0">
                    <a:sym typeface="+mn-ea"/>
                  </a:rPr>
                  <a:t>其他</a:t>
                </a:r>
                <a:endParaRPr lang="zh-CN" altLang="en-US" dirty="0">
                  <a:sym typeface="+mn-ea"/>
                </a:endParaRPr>
              </a:p>
              <a:p>
                <a:pPr fontAlgn="auto">
                  <a:lnSpc>
                    <a:spcPct val="150000"/>
                  </a:lnSpc>
                </a:pPr>
                <a:endParaRPr lang="zh-CN" altLang="en-US" dirty="0">
                  <a:sym typeface="+mn-ea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H="1">
              <a:off x="2340982" y="1183791"/>
              <a:ext cx="5117" cy="2938749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153160" y="3056890"/>
            <a:ext cx="2165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46037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solidFill>
              <a:srgbClr val="377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364230" y="1470660"/>
            <a:ext cx="8305800" cy="391604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365" y="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企管服务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b="6318"/>
          <a:stretch>
            <a:fillRect/>
          </a:stretch>
        </p:blipFill>
        <p:spPr>
          <a:xfrm>
            <a:off x="845185" y="2035810"/>
            <a:ext cx="1981200" cy="1980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58565" y="2256790"/>
            <a:ext cx="8125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陕冷链”小程序在规范冷链生产经营者行为的同时，也为企业用户提供内部管理的服务功能，企业可通过“陕冷链”对内部管理环节进行台账管理。其中包括出入库管理、台账管理、检测信息、从业人员管理等服务，为企业配合疫情防控工作提供了必要的基础支撑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46037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solidFill>
              <a:srgbClr val="377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907155" y="1537335"/>
            <a:ext cx="8134350" cy="415353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365" y="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24120" y="1923415"/>
            <a:ext cx="64268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平台业务及技术人员联系方式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1806575"/>
            <a:ext cx="3771900" cy="35680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业务范畴</a:t>
            </a:r>
            <a:endParaRPr lang="zh-CN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3565" y="1056640"/>
            <a:ext cx="74930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进口冷链水产品、畜肉、禽肉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53990" y="2741930"/>
            <a:ext cx="530225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食品经营处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联系人：张备战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技术支持公司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联系人：李娟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548130"/>
            <a:ext cx="12192000" cy="3579495"/>
          </a:xfrm>
          <a:prstGeom prst="rect">
            <a:avLst/>
          </a:prstGeom>
          <a:solidFill>
            <a:srgbClr val="216B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365" y="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12360" y="1837690"/>
            <a:ext cx="6699250" cy="30460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落实新冠肺炎疫情防控要求，进一步加强进口冷链食品监管，根据国务院《关于进一步做好冷链食品追溯管理工作的通知》（联防联控机制综发[2020]263号）文件精神，陕西省市场监管局建立了统一的“陕西省冷链食品追溯管理系统”以实现对进口冷藏冷冻肉类、水产品的追溯管理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冷链追溯二维码”通过企业“首站登记”产生后，要求进口商打印并粘贴在本批次所有商品的外包装上，实现“首岸赋码”，“冷链追溯二维码”贯穿于整个存贮、流通、消费环节，通过落实一码一物、一码一批次，实现来源可查、去向可追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596390"/>
            <a:ext cx="2167890" cy="3482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b="6318"/>
          <a:stretch>
            <a:fillRect/>
          </a:stretch>
        </p:blipFill>
        <p:spPr>
          <a:xfrm>
            <a:off x="2778125" y="3010535"/>
            <a:ext cx="1981200" cy="19805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210" y="952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登录注册说明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472" y="896195"/>
            <a:ext cx="7510718" cy="414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第一步：打开微信，在微信—发现，“搜一搜”或“小程序”查询。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4" descr="f075981012d71a6d9547bb1ef82462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5540" y="1972945"/>
            <a:ext cx="2227580" cy="37649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46345" y="3659505"/>
            <a:ext cx="825500" cy="249555"/>
          </a:xfrm>
          <a:prstGeom prst="rect">
            <a:avLst/>
          </a:prstGeom>
          <a:solidFill>
            <a:srgbClr val="F9400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08880" y="4686300"/>
            <a:ext cx="901065" cy="311785"/>
          </a:xfrm>
          <a:prstGeom prst="rect">
            <a:avLst/>
          </a:prstGeom>
          <a:solidFill>
            <a:srgbClr val="F9400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227445" y="5426075"/>
            <a:ext cx="381000" cy="311785"/>
          </a:xfrm>
          <a:prstGeom prst="rect">
            <a:avLst/>
          </a:prstGeom>
          <a:solidFill>
            <a:srgbClr val="F9400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30" y="1309370"/>
            <a:ext cx="2616200" cy="49498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4193" y="2249488"/>
            <a:ext cx="2098675" cy="39973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登录注册说明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472" y="896195"/>
            <a:ext cx="7510718" cy="414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第二步：搜索“陕冷链”小程序，点击即可进入到冷藏冷冻食品追溯平台。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806065" y="1535430"/>
            <a:ext cx="2616200" cy="4949190"/>
            <a:chOff x="6529" y="2138"/>
            <a:chExt cx="4120" cy="77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" y="2138"/>
              <a:ext cx="4120" cy="7795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6937" y="3498"/>
              <a:ext cx="3304" cy="1732"/>
              <a:chOff x="6937" y="3498"/>
              <a:chExt cx="3304" cy="173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7377" y="3498"/>
                <a:ext cx="940" cy="304"/>
              </a:xfrm>
              <a:prstGeom prst="rect">
                <a:avLst/>
              </a:prstGeom>
              <a:solidFill>
                <a:srgbClr val="F9400F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937" y="4230"/>
                <a:ext cx="3305" cy="1000"/>
              </a:xfrm>
              <a:prstGeom prst="rect">
                <a:avLst/>
              </a:prstGeom>
              <a:solidFill>
                <a:srgbClr val="F9400F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5" y="1535430"/>
            <a:ext cx="2616200" cy="49498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890" y="2150110"/>
            <a:ext cx="2302510" cy="36963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登录注册说明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472" y="896195"/>
            <a:ext cx="7510718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第三步：使用在陕西省政务服务网认证的企业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账号进行登录，登录成功后，打开如下页面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目前已开放的主要操作为：首岸登记、首站登记、入库、出库、台账、主营产品、库存。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15" y="1719580"/>
            <a:ext cx="2616200" cy="4949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35" y="1780540"/>
            <a:ext cx="2616200" cy="49498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10" y="2336165"/>
            <a:ext cx="2330450" cy="38385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195" y="2336165"/>
            <a:ext cx="2250440" cy="38385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 flipH="1">
            <a:off x="9910445" y="3497580"/>
            <a:ext cx="1802130" cy="2854960"/>
          </a:xfrm>
          <a:prstGeom prst="rect">
            <a:avLst/>
          </a:prstGeom>
          <a:solidFill>
            <a:srgbClr val="206AD7"/>
          </a:solidFill>
          <a:ln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10049510" y="4890770"/>
            <a:ext cx="1355725" cy="506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首站登记</a:t>
            </a:r>
            <a:endParaRPr lang="zh-CN" altLang="en-US" dirty="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49510" y="5474335"/>
            <a:ext cx="1663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商品流通方式为经过内陆省界进入陕西省，登记主体为冷库企业。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983470" y="3756025"/>
            <a:ext cx="1355725" cy="506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首岸登记</a:t>
            </a:r>
            <a:endParaRPr lang="zh-CN" altLang="en-US" dirty="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049510" y="4204970"/>
            <a:ext cx="16630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商品流通方式为经过西安海关进入陕西省，登记主体为进口商企业。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9984105" y="3344545"/>
            <a:ext cx="1355725" cy="506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注意：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2220" y="2258695"/>
            <a:ext cx="2351405" cy="38944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40" y="1650365"/>
            <a:ext cx="2616200" cy="49498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首岸进口商企业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432540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第一步：企业信息维护，添加企业主营产品。打开陕冷链小程序，点击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主营产品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，选择商品种类，逐项填写相关信息，填写完成后点击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20" y="1651000"/>
            <a:ext cx="2616200" cy="4949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633220"/>
            <a:ext cx="2616200" cy="4949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2258060"/>
            <a:ext cx="2337435" cy="37350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770" y="2258695"/>
            <a:ext cx="2299335" cy="3735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15" y="1651635"/>
            <a:ext cx="2616200" cy="49498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360" y="2181860"/>
            <a:ext cx="2251075" cy="3811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首岸进口商企业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060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第二步：产品登记，供应商选择。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根据产品入陕来源，点击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首岸登记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请选择供应商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搜索栏中查找供应商，为方便查找，系统默认历史曾选过的供应商会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在搜索栏下显示。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25450" y="2026920"/>
            <a:ext cx="2549525" cy="4555490"/>
            <a:chOff x="565" y="2572"/>
            <a:chExt cx="4120" cy="77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" y="2572"/>
              <a:ext cx="4120" cy="779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" y="3557"/>
              <a:ext cx="3614" cy="588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342005" y="2026920"/>
            <a:ext cx="2482215" cy="4573270"/>
            <a:chOff x="5052" y="2600"/>
            <a:chExt cx="4120" cy="77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" y="2600"/>
              <a:ext cx="4120" cy="779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7" y="3612"/>
              <a:ext cx="3570" cy="6045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6248400" y="2027555"/>
            <a:ext cx="2409825" cy="4534535"/>
            <a:chOff x="11779" y="2600"/>
            <a:chExt cx="4120" cy="77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" y="2600"/>
              <a:ext cx="4120" cy="77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64" y="3588"/>
              <a:ext cx="3749" cy="5883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235" y="2534920"/>
            <a:ext cx="2286635" cy="34886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8415" y="10795"/>
            <a:ext cx="12162790" cy="441960"/>
          </a:xfrm>
          <a:prstGeom prst="rect">
            <a:avLst/>
          </a:prstGeom>
          <a:solidFill>
            <a:srgbClr val="377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8510" y="527712"/>
            <a:ext cx="4848419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首岸进口商企业</a:t>
            </a:r>
            <a:endParaRPr lang="zh-CN" altLang="en-US" b="1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775" y="895985"/>
            <a:ext cx="1167257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第三步：产品登记，添加产品。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选择添加产品，选中需登记的产品，逐项填写产品基础信息及入境信息，上传相关证明图片完成后，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点击保存。系统将提示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登记成功</a:t>
            </a:r>
            <a:r>
              <a:rPr lang="en-US" altLang="zh-CN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字样，并直接跳转至登记记录界面。可查看商品信息，点击二维码图标，可将溯源二维码保存至手机。</a:t>
            </a: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90" y="1955800"/>
            <a:ext cx="2549525" cy="4606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035810"/>
            <a:ext cx="2549525" cy="4556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5" y="2026920"/>
            <a:ext cx="2482215" cy="4573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27555"/>
            <a:ext cx="2409825" cy="4534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2602230"/>
            <a:ext cx="2102485" cy="3498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" y="2602230"/>
            <a:ext cx="2260600" cy="3422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2553970"/>
            <a:ext cx="2142490" cy="3411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925" y="2417445"/>
            <a:ext cx="2167890" cy="36068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365" y="0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陕冷链企业服务端操作指引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2376</Words>
  <Application>WPS 演示</Application>
  <PresentationFormat>宽屏</PresentationFormat>
  <Paragraphs>197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等线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李强</cp:lastModifiedBy>
  <cp:revision>185</cp:revision>
  <dcterms:created xsi:type="dcterms:W3CDTF">2019-06-19T02:08:00Z</dcterms:created>
  <dcterms:modified xsi:type="dcterms:W3CDTF">2020-12-11T00:57:30Z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2052-10.8.0.6370</vt:lpwstr>
  </property>
</Properties>
</file>