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551" r:id="rId5"/>
    <p:sldId id="559" r:id="rId6"/>
    <p:sldId id="564" r:id="rId7"/>
    <p:sldId id="560" r:id="rId8"/>
    <p:sldId id="561" r:id="rId9"/>
    <p:sldId id="562"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4B45"/>
    <a:srgbClr val="B80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3873" autoAdjust="0"/>
  </p:normalViewPr>
  <p:slideViewPr>
    <p:cSldViewPr snapToGrid="0" showGuides="1">
      <p:cViewPr varScale="1">
        <p:scale>
          <a:sx n="87" d="100"/>
          <a:sy n="87" d="100"/>
        </p:scale>
        <p:origin x="588" y="56"/>
      </p:cViewPr>
      <p:guideLst>
        <p:guide orient="horz" pos="927"/>
        <p:guide pos="212"/>
        <p:guide pos="5436"/>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FB9CCE-6A00-46E0-97CF-45DD3CE826E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6D372-38EE-4634-A7E1-9AD53A1C89D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6" Type="http://schemas.microsoft.com/office/2007/relationships/hdphoto" Target="../media/image5.wdp"/><Relationship Id="rId5" Type="http://schemas.openxmlformats.org/officeDocument/2006/relationships/image" Target="../media/image4.png"/><Relationship Id="rId4" Type="http://schemas.openxmlformats.org/officeDocument/2006/relationships/image" Target="../media/image3.png"/><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1369219"/>
            <a:ext cx="7886700" cy="3263504"/>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a:xfrm>
            <a:off x="628650" y="1369219"/>
            <a:ext cx="78867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a:prstGeom prst="rect">
            <a:avLst/>
          </a:prstGeo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1878806"/>
            <a:ext cx="3868340"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1878806"/>
            <a:ext cx="3887391"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grpSp>
        <p:nvGrpSpPr>
          <p:cNvPr id="6" name="组合 5"/>
          <p:cNvGrpSpPr/>
          <p:nvPr userDrawn="1"/>
        </p:nvGrpSpPr>
        <p:grpSpPr>
          <a:xfrm>
            <a:off x="168617" y="126433"/>
            <a:ext cx="507319" cy="507319"/>
            <a:chOff x="1035050" y="1492931"/>
            <a:chExt cx="898525" cy="898525"/>
          </a:xfrm>
        </p:grpSpPr>
        <p:sp>
          <p:nvSpPr>
            <p:cNvPr id="7" name="矩形 6"/>
            <p:cNvSpPr>
              <a:spLocks noChangeArrowheads="1"/>
            </p:cNvSpPr>
            <p:nvPr/>
          </p:nvSpPr>
          <p:spPr bwMode="auto">
            <a:xfrm>
              <a:off x="1035050" y="1492931"/>
              <a:ext cx="898525" cy="898525"/>
            </a:xfrm>
            <a:prstGeom prst="rect">
              <a:avLst/>
            </a:prstGeom>
            <a:solidFill>
              <a:srgbClr val="B80B09"/>
            </a:solidFill>
            <a:ln w="25400" cmpd="sng">
              <a:solidFill>
                <a:srgbClr val="000000">
                  <a:alpha val="0"/>
                </a:srgbClr>
              </a:solidFill>
              <a:miter lim="800000"/>
            </a:ln>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584200" eaLnBrk="1" hangingPunct="1">
                <a:buFont typeface="Arial" panose="020B0604020202020204" pitchFamily="34" charset="0"/>
                <a:buNone/>
                <a:defRPr/>
              </a:pPr>
              <a:endParaRPr lang="zh-CN" altLang="en-US" sz="4000">
                <a:solidFill>
                  <a:srgbClr val="FFFFFF"/>
                </a:solidFill>
                <a:effectLst>
                  <a:outerShdw blurRad="38100" dist="38100" dir="2700000" algn="tl">
                    <a:srgbClr val="000000"/>
                  </a:outerShdw>
                </a:effectLst>
              </a:endParaRPr>
            </a:p>
          </p:txBody>
        </p:sp>
        <p:pic>
          <p:nvPicPr>
            <p:cNvPr id="8" name="图片 7"/>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116846" y="1560486"/>
              <a:ext cx="734929" cy="734929"/>
            </a:xfrm>
            <a:prstGeom prst="rect">
              <a:avLst/>
            </a:prstGeom>
            <a:solidFill>
              <a:srgbClr val="C00000"/>
            </a:solidFill>
          </p:spPr>
        </p:pic>
      </p:grpSp>
      <p:cxnSp>
        <p:nvCxnSpPr>
          <p:cNvPr id="9" name="直接连接符 8"/>
          <p:cNvCxnSpPr/>
          <p:nvPr userDrawn="1"/>
        </p:nvCxnSpPr>
        <p:spPr>
          <a:xfrm>
            <a:off x="675934" y="624226"/>
            <a:ext cx="8468066" cy="0"/>
          </a:xfrm>
          <a:prstGeom prst="line">
            <a:avLst/>
          </a:prstGeom>
          <a:ln w="19050">
            <a:solidFill>
              <a:srgbClr val="B80B09"/>
            </a:solidFill>
            <a:prstDash val="solid"/>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userDrawn="1"/>
        </p:nvPicPr>
        <p:blipFill rotWithShape="1">
          <a:blip r:embed="rId4" cstate="print">
            <a:extLst>
              <a:ext uri="{28A0092B-C50C-407E-A947-70E740481C1C}">
                <a14:useLocalDpi xmlns:a14="http://schemas.microsoft.com/office/drawing/2010/main" val="0"/>
              </a:ext>
            </a:extLst>
          </a:blip>
          <a:srcRect r="3672" b="8347"/>
          <a:stretch>
            <a:fillRect/>
          </a:stretch>
        </p:blipFill>
        <p:spPr>
          <a:xfrm>
            <a:off x="7239000" y="3728758"/>
            <a:ext cx="1905000" cy="1414742"/>
          </a:xfrm>
          <a:prstGeom prst="rect">
            <a:avLst/>
          </a:prstGeom>
        </p:spPr>
      </p:pic>
      <p:pic>
        <p:nvPicPr>
          <p:cNvPr id="11" name="图片 10"/>
          <p:cNvPicPr>
            <a:picLocks noChangeAspect="1"/>
          </p:cNvPicPr>
          <p:nvPr userDrawn="1"/>
        </p:nvPicPr>
        <p:blipFill>
          <a:blip r:embed="rId5" cstate="print">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074382" y="19050"/>
            <a:ext cx="2098194" cy="62422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microsoft.com/office/2007/relationships/hdphoto" Target="../media/image7.wdp"/><Relationship Id="rId12" Type="http://schemas.openxmlformats.org/officeDocument/2006/relationships/image" Target="../media/image6.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2" cstate="screen">
            <a:extLst>
              <a:ext uri="{BEBA8EAE-BF5A-486C-A8C5-ECC9F3942E4B}">
                <a14:imgProps xmlns:a14="http://schemas.microsoft.com/office/drawing/2010/main">
                  <a14:imgLayer r:embed="rId13">
                    <a14:imgEffect>
                      <a14:artisticTexturizer/>
                    </a14:imgEffect>
                  </a14:imgLayer>
                </a14:imgProps>
              </a:ext>
            </a:extLst>
          </a:blip>
          <a:stretch>
            <a:fillRect/>
          </a:stretch>
        </p:blipFill>
        <p:spPr>
          <a:xfrm>
            <a:off x="0" y="0"/>
            <a:ext cx="9144000" cy="51304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themeOverride" Target="../theme/themeOverride1.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1" cstate="print">
            <a:biLevel thresh="50000"/>
            <a:extLst>
              <a:ext uri="{28A0092B-C50C-407E-A947-70E740481C1C}">
                <a14:useLocalDpi xmlns:a14="http://schemas.microsoft.com/office/drawing/2010/main" val="0"/>
              </a:ext>
            </a:extLst>
          </a:blip>
          <a:srcRect l="1201" r="36991" b="2780"/>
          <a:stretch>
            <a:fillRect/>
          </a:stretch>
        </p:blipFill>
        <p:spPr>
          <a:xfrm>
            <a:off x="118745" y="3586480"/>
            <a:ext cx="2194560" cy="1412875"/>
          </a:xfrm>
          <a:prstGeom prst="rect">
            <a:avLst/>
          </a:prstGeom>
        </p:spPr>
      </p:pic>
      <p:pic>
        <p:nvPicPr>
          <p:cNvPr id="8" name="图片 7"/>
          <p:cNvPicPr>
            <a:picLocks noChangeAspect="1"/>
          </p:cNvPicPr>
          <p:nvPr/>
        </p:nvPicPr>
        <p:blipFill rotWithShape="1">
          <a:blip r:embed="rId2" cstate="print">
            <a:biLevel thresh="50000"/>
            <a:extLst>
              <a:ext uri="{28A0092B-C50C-407E-A947-70E740481C1C}">
                <a14:useLocalDpi xmlns:a14="http://schemas.microsoft.com/office/drawing/2010/main" val="0"/>
              </a:ext>
            </a:extLst>
          </a:blip>
          <a:srcRect r="13875" b="8347"/>
          <a:stretch>
            <a:fillRect/>
          </a:stretch>
        </p:blipFill>
        <p:spPr>
          <a:xfrm>
            <a:off x="7213600" y="3846195"/>
            <a:ext cx="1779270" cy="1153160"/>
          </a:xfrm>
          <a:prstGeom prst="rect">
            <a:avLst/>
          </a:prstGeom>
        </p:spPr>
      </p:pic>
      <p:pic>
        <p:nvPicPr>
          <p:cNvPr id="10" name="图片 9" descr="2"/>
          <p:cNvPicPr>
            <a:picLocks noChangeAspect="1"/>
          </p:cNvPicPr>
          <p:nvPr/>
        </p:nvPicPr>
        <p:blipFill>
          <a:blip r:embed="rId3" cstate="print">
            <a:biLevel thresh="50000"/>
          </a:blip>
          <a:stretch>
            <a:fillRect/>
          </a:stretch>
        </p:blipFill>
        <p:spPr>
          <a:xfrm>
            <a:off x="8371205" y="1260475"/>
            <a:ext cx="518795" cy="1177925"/>
          </a:xfrm>
          <a:prstGeom prst="rect">
            <a:avLst/>
          </a:prstGeom>
        </p:spPr>
      </p:pic>
      <p:sp>
        <p:nvSpPr>
          <p:cNvPr id="5" name="矩形 4"/>
          <p:cNvSpPr/>
          <p:nvPr/>
        </p:nvSpPr>
        <p:spPr>
          <a:xfrm>
            <a:off x="995680" y="1260475"/>
            <a:ext cx="7153275" cy="1281569"/>
          </a:xfrm>
          <a:prstGeom prst="rect">
            <a:avLst/>
          </a:prstGeom>
        </p:spPr>
        <p:txBody>
          <a:bodyPr wrap="square">
            <a:spAutoFit/>
          </a:bodyPr>
          <a:lstStyle/>
          <a:p>
            <a:pPr algn="ctr" fontAlgn="auto">
              <a:lnSpc>
                <a:spcPts val="5000"/>
              </a:lnSpc>
            </a:pPr>
            <a:r>
              <a:rPr lang="zh-CN" altLang="zh-CN" sz="2400" b="1" dirty="0"/>
              <a:t>重庆市安全生产监督管理局关于进一步规范和加强危险化学品经营许可证管理工作的通知</a:t>
            </a:r>
            <a:endParaRPr lang="zh-CN" altLang="en-US" sz="4000" b="1" dirty="0">
              <a:solidFill>
                <a:schemeClr val="tx1"/>
              </a:solidFill>
              <a:latin typeface="方正小标宋_GBK" panose="03000509000000000000" charset="-122"/>
              <a:ea typeface="方正小标宋_GBK" panose="03000509000000000000" charset="-122"/>
            </a:endParaRPr>
          </a:p>
        </p:txBody>
      </p:sp>
      <p:sp>
        <p:nvSpPr>
          <p:cNvPr id="6" name="矩形 5"/>
          <p:cNvSpPr/>
          <p:nvPr/>
        </p:nvSpPr>
        <p:spPr>
          <a:xfrm>
            <a:off x="2023745" y="3126105"/>
            <a:ext cx="5095875" cy="460375"/>
          </a:xfrm>
          <a:prstGeom prst="rect">
            <a:avLst/>
          </a:prstGeom>
        </p:spPr>
        <p:txBody>
          <a:bodyPr wrap="square">
            <a:spAutoFit/>
            <a:scene3d>
              <a:camera prst="orthographicFront"/>
              <a:lightRig rig="threePt" dir="t"/>
            </a:scene3d>
          </a:bodyPr>
          <a:lstStyle/>
          <a:p>
            <a:pPr algn="ctr"/>
            <a:r>
              <a:rPr lang="zh-CN" altLang="zh-CN" sz="2400" b="1" dirty="0">
                <a:solidFill>
                  <a:schemeClr val="tx1"/>
                </a:solidFill>
                <a:effectLst>
                  <a:outerShdw blurRad="38100" dist="25400" dir="5400000" algn="ctr" rotWithShape="0">
                    <a:srgbClr val="6E747A">
                      <a:alpha val="43000"/>
                    </a:srgbClr>
                  </a:outerShdw>
                </a:effectLst>
                <a:latin typeface="楷体" panose="02010609060101010101" charset="-122"/>
                <a:ea typeface="楷体" panose="02010609060101010101" charset="-122"/>
              </a:rPr>
              <a:t>重庆市应急管理局</a:t>
            </a:r>
            <a:endParaRPr lang="zh-CN" altLang="zh-CN" sz="2400" b="1" dirty="0">
              <a:solidFill>
                <a:schemeClr val="tx1"/>
              </a:solidFill>
              <a:effectLst>
                <a:outerShdw blurRad="38100" dist="25400" dir="5400000" algn="ctr" rotWithShape="0">
                  <a:srgbClr val="6E747A">
                    <a:alpha val="43000"/>
                  </a:srgbClr>
                </a:outerShdw>
              </a:effectLst>
              <a:latin typeface="楷体" panose="02010609060101010101" charset="-122"/>
              <a:ea typeface="楷体" panose="02010609060101010101" charset="-122"/>
            </a:endParaRPr>
          </a:p>
        </p:txBody>
      </p:sp>
      <p:pic>
        <p:nvPicPr>
          <p:cNvPr id="2" name="图片 1" descr="2"/>
          <p:cNvPicPr>
            <a:picLocks noChangeAspect="1"/>
          </p:cNvPicPr>
          <p:nvPr/>
        </p:nvPicPr>
        <p:blipFill>
          <a:blip r:embed="rId4" cstate="print">
            <a:biLevel thresh="50000"/>
          </a:blip>
          <a:stretch>
            <a:fillRect/>
          </a:stretch>
        </p:blipFill>
        <p:spPr>
          <a:xfrm flipH="1">
            <a:off x="195580" y="1211580"/>
            <a:ext cx="517525" cy="1226820"/>
          </a:xfrm>
          <a:prstGeom prst="rect">
            <a:avLst/>
          </a:prstGeom>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75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750"/>
                                        <p:tgtEl>
                                          <p:spTgt spid="8"/>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par>
                          <p:cTn id="21" fill="hold">
                            <p:stCondLst>
                              <p:cond delay="1500"/>
                            </p:stCondLst>
                            <p:childTnLst>
                              <p:par>
                                <p:cTn id="22" presetID="23" presetClass="entr" presetSubtype="32" fill="hold" grpId="0" nodeType="afterEffect">
                                  <p:stCondLst>
                                    <p:cond delay="0"/>
                                  </p:stCondLst>
                                  <p:iterate type="lt">
                                    <p:tmPct val="2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strVal val="4*#ppt_w"/>
                                          </p:val>
                                        </p:tav>
                                        <p:tav tm="100000">
                                          <p:val>
                                            <p:strVal val="#ppt_w"/>
                                          </p:val>
                                        </p:tav>
                                      </p:tavLst>
                                    </p:anim>
                                    <p:anim calcmode="lin" valueType="num">
                                      <p:cBhvr>
                                        <p:cTn id="25" dur="500" fill="hold"/>
                                        <p:tgtEl>
                                          <p:spTgt spid="5"/>
                                        </p:tgtEl>
                                        <p:attrNameLst>
                                          <p:attrName>ppt_h</p:attrName>
                                        </p:attrNameLst>
                                      </p:cBhvr>
                                      <p:tavLst>
                                        <p:tav tm="0">
                                          <p:val>
                                            <p:strVal val="4*#ppt_h"/>
                                          </p:val>
                                        </p:tav>
                                        <p:tav tm="100000">
                                          <p:val>
                                            <p:strVal val="#ppt_h"/>
                                          </p:val>
                                        </p:tav>
                                      </p:tavLst>
                                    </p:anim>
                                  </p:childTnLst>
                                </p:cTn>
                              </p:par>
                            </p:childTnLst>
                          </p:cTn>
                        </p:par>
                        <p:par>
                          <p:cTn id="26" fill="hold">
                            <p:stCondLst>
                              <p:cond delay="4800"/>
                            </p:stCondLst>
                            <p:childTnLst>
                              <p:par>
                                <p:cTn id="27" presetID="53" presetClass="entr" presetSubtype="16" fill="hold" grpId="0" nodeType="afterEffect">
                                  <p:stCondLst>
                                    <p:cond delay="0"/>
                                  </p:stCondLst>
                                  <p:iterate type="wd">
                                    <p:tmPct val="10000"/>
                                  </p:iterate>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5650"/>
                            </p:stCondLst>
                            <p:childTnLst>
                              <p:par>
                                <p:cTn id="33" presetID="2" presetClass="entr" presetSubtype="4"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750" fill="hold"/>
                                        <p:tgtEl>
                                          <p:spTgt spid="2"/>
                                        </p:tgtEl>
                                        <p:attrNameLst>
                                          <p:attrName>ppt_x</p:attrName>
                                        </p:attrNameLst>
                                      </p:cBhvr>
                                      <p:tavLst>
                                        <p:tav tm="0">
                                          <p:val>
                                            <p:strVal val="#ppt_x"/>
                                          </p:val>
                                        </p:tav>
                                        <p:tav tm="100000">
                                          <p:val>
                                            <p:strVal val="#ppt_x"/>
                                          </p:val>
                                        </p:tav>
                                      </p:tavLst>
                                    </p:anim>
                                    <p:anim calcmode="lin" valueType="num">
                                      <p:cBhvr additive="base">
                                        <p:cTn id="36" dur="750" fill="hold"/>
                                        <p:tgtEl>
                                          <p:spTgt spid="2"/>
                                        </p:tgtEl>
                                        <p:attrNameLst>
                                          <p:attrName>ppt_y</p:attrName>
                                        </p:attrNameLst>
                                      </p:cBhvr>
                                      <p:tavLst>
                                        <p:tav tm="0">
                                          <p:val>
                                            <p:strVal val="1+#ppt_h/2"/>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750" fill="hold"/>
                                        <p:tgtEl>
                                          <p:spTgt spid="2"/>
                                        </p:tgtEl>
                                        <p:attrNameLst>
                                          <p:attrName>ppt_w</p:attrName>
                                        </p:attrNameLst>
                                      </p:cBhvr>
                                      <p:tavLst>
                                        <p:tav tm="0">
                                          <p:val>
                                            <p:fltVal val="0"/>
                                          </p:val>
                                        </p:tav>
                                        <p:tav tm="100000">
                                          <p:val>
                                            <p:strVal val="#ppt_w"/>
                                          </p:val>
                                        </p:tav>
                                      </p:tavLst>
                                    </p:anim>
                                    <p:anim calcmode="lin" valueType="num">
                                      <p:cBhvr>
                                        <p:cTn id="40" dur="750" fill="hold"/>
                                        <p:tgtEl>
                                          <p:spTgt spid="2"/>
                                        </p:tgtEl>
                                        <p:attrNameLst>
                                          <p:attrName>ppt_h</p:attrName>
                                        </p:attrNameLst>
                                      </p:cBhvr>
                                      <p:tavLst>
                                        <p:tav tm="0">
                                          <p:val>
                                            <p:fltVal val="0"/>
                                          </p:val>
                                        </p:tav>
                                        <p:tav tm="100000">
                                          <p:val>
                                            <p:strVal val="#ppt_h"/>
                                          </p:val>
                                        </p:tav>
                                      </p:tavLst>
                                    </p:anim>
                                    <p:animEffect transition="in" filter="fade">
                                      <p:cBhvr>
                                        <p:cTn id="4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一、印发目的</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472129"/>
            <a:ext cx="758317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a:solidFill>
                  <a:srgbClr val="C00000"/>
                </a:solidFill>
                <a:latin typeface="黑体" panose="02010609060101010101" charset="-122"/>
                <a:ea typeface="黑体" panose="02010609060101010101" charset="-122"/>
                <a:sym typeface="+mn-ea"/>
              </a:rPr>
              <a:t>  </a:t>
            </a:r>
            <a:r>
              <a:rPr lang="en-US" altLang="zh-CN" sz="1200" dirty="0">
                <a:solidFill>
                  <a:schemeClr val="tx1"/>
                </a:solidFill>
                <a:latin typeface="黑体" panose="02010609060101010101" charset="-122"/>
                <a:ea typeface="黑体" panose="02010609060101010101" charset="-122"/>
                <a:sym typeface="+mn-ea"/>
              </a:rPr>
              <a:t> </a:t>
            </a:r>
            <a:r>
              <a:rPr lang="zh-CN" altLang="en-US" sz="1200" dirty="0">
                <a:solidFill>
                  <a:schemeClr val="tx1"/>
                </a:solidFill>
                <a:latin typeface="黑体" panose="02010609060101010101" charset="-122"/>
                <a:ea typeface="黑体" panose="02010609060101010101" charset="-122"/>
                <a:sym typeface="+mn-ea"/>
              </a:rPr>
              <a:t>问：《通知》印发的意义？</a:t>
            </a:r>
            <a:endParaRPr lang="zh-CN" altLang="en-US" sz="1200" dirty="0">
              <a:solidFill>
                <a:schemeClr val="tx1"/>
              </a:solidFill>
              <a:latin typeface="黑体" panose="02010609060101010101" charset="-122"/>
              <a:ea typeface="黑体" panose="02010609060101010101" charset="-122"/>
              <a:sym typeface="+mn-ea"/>
            </a:endParaRPr>
          </a:p>
          <a:p>
            <a:pPr marL="0" indent="0">
              <a:lnSpc>
                <a:spcPct val="150000"/>
              </a:lnSpc>
              <a:buClr>
                <a:srgbClr val="C00000"/>
              </a:buClr>
            </a:pPr>
            <a:r>
              <a:rPr lang="zh-CN" altLang="en-US" sz="1200" dirty="0">
                <a:solidFill>
                  <a:schemeClr val="tx1"/>
                </a:solidFill>
                <a:latin typeface="黑体" panose="02010609060101010101" charset="-122"/>
                <a:ea typeface="黑体" panose="02010609060101010101" charset="-122"/>
                <a:sym typeface="+mn-ea"/>
              </a:rPr>
              <a:t>   答：根据危险源分类，危险化学品</a:t>
            </a:r>
            <a:r>
              <a:rPr lang="zh-CN" altLang="en-US" sz="1200" dirty="0" smtClean="0">
                <a:solidFill>
                  <a:schemeClr val="tx1"/>
                </a:solidFill>
                <a:latin typeface="黑体" panose="02010609060101010101" charset="-122"/>
                <a:ea typeface="黑体" panose="02010609060101010101" charset="-122"/>
                <a:sym typeface="+mn-ea"/>
              </a:rPr>
              <a:t>是典型的</a:t>
            </a:r>
            <a:r>
              <a:rPr lang="zh-CN" altLang="en-US" sz="1200" dirty="0" smtClean="0">
                <a:latin typeface="黑体" panose="02010609060101010101" charset="-122"/>
                <a:ea typeface="黑体" panose="02010609060101010101" charset="-122"/>
                <a:sym typeface="+mn-ea"/>
              </a:rPr>
              <a:t>一类危险</a:t>
            </a:r>
            <a:r>
              <a:rPr lang="zh-CN" altLang="en-US" sz="1200" dirty="0">
                <a:latin typeface="黑体" panose="02010609060101010101" charset="-122"/>
                <a:ea typeface="黑体" panose="02010609060101010101" charset="-122"/>
                <a:sym typeface="+mn-ea"/>
              </a:rPr>
              <a:t>源，是造成生产安全事故的重要源头。</a:t>
            </a:r>
            <a:r>
              <a:rPr lang="en-US" altLang="zh-CN" sz="1200" dirty="0">
                <a:latin typeface="黑体" panose="02010609060101010101" charset="-122"/>
                <a:ea typeface="黑体" panose="02010609060101010101" charset="-122"/>
                <a:sym typeface="+mn-ea"/>
              </a:rPr>
              <a:t>《</a:t>
            </a:r>
            <a:r>
              <a:rPr lang="zh-CN" altLang="en-US" sz="1200" dirty="0">
                <a:latin typeface="黑体" panose="02010609060101010101" charset="-122"/>
                <a:ea typeface="黑体" panose="02010609060101010101" charset="-122"/>
                <a:sym typeface="+mn-ea"/>
              </a:rPr>
              <a:t>通知</a:t>
            </a:r>
            <a:r>
              <a:rPr lang="en-US" altLang="zh-CN" sz="1200" dirty="0">
                <a:latin typeface="黑体" panose="02010609060101010101" charset="-122"/>
                <a:ea typeface="黑体" panose="02010609060101010101" charset="-122"/>
                <a:sym typeface="+mn-ea"/>
              </a:rPr>
              <a:t>》</a:t>
            </a:r>
            <a:r>
              <a:rPr lang="zh-CN" altLang="en-US" sz="1200" dirty="0">
                <a:latin typeface="黑体" panose="02010609060101010101" charset="-122"/>
                <a:ea typeface="黑体" panose="02010609060101010101" charset="-122"/>
                <a:sym typeface="+mn-ea"/>
              </a:rPr>
              <a:t>的制订与颁布实施将进一步规范危险化学品经营许可证的颁发管理及监督管理工作，有利于从源头</a:t>
            </a:r>
            <a:r>
              <a:rPr lang="zh-CN" altLang="en-US" sz="1200" dirty="0" smtClean="0">
                <a:latin typeface="黑体" panose="02010609060101010101" charset="-122"/>
                <a:ea typeface="黑体" panose="02010609060101010101" charset="-122"/>
                <a:sym typeface="+mn-ea"/>
              </a:rPr>
              <a:t>上</a:t>
            </a:r>
            <a:r>
              <a:rPr lang="zh-CN" altLang="en-US" sz="1200" dirty="0">
                <a:latin typeface="黑体" panose="02010609060101010101" charset="-122"/>
                <a:ea typeface="黑体" panose="02010609060101010101" charset="-122"/>
                <a:sym typeface="+mn-ea"/>
              </a:rPr>
              <a:t>堵塞</a:t>
            </a:r>
            <a:r>
              <a:rPr lang="zh-CN" altLang="en-US" sz="1200" dirty="0" smtClean="0">
                <a:latin typeface="黑体" panose="02010609060101010101" charset="-122"/>
                <a:ea typeface="黑体" panose="02010609060101010101" charset="-122"/>
                <a:sym typeface="+mn-ea"/>
              </a:rPr>
              <a:t>安全</a:t>
            </a:r>
            <a:r>
              <a:rPr lang="zh-CN" altLang="en-US" sz="1200" dirty="0">
                <a:latin typeface="黑体" panose="02010609060101010101" charset="-122"/>
                <a:ea typeface="黑体" panose="02010609060101010101" charset="-122"/>
                <a:sym typeface="+mn-ea"/>
              </a:rPr>
              <a:t>监管漏洞，落实属地管理</a:t>
            </a:r>
            <a:r>
              <a:rPr lang="zh-CN" altLang="en-US" sz="1200" dirty="0" smtClean="0">
                <a:latin typeface="黑体" panose="02010609060101010101" charset="-122"/>
                <a:ea typeface="黑体" panose="02010609060101010101" charset="-122"/>
                <a:sym typeface="+mn-ea"/>
              </a:rPr>
              <a:t>责任制度，</a:t>
            </a:r>
            <a:r>
              <a:rPr lang="zh-CN" altLang="en-US" sz="1200" dirty="0">
                <a:latin typeface="黑体" panose="02010609060101010101" charset="-122"/>
                <a:ea typeface="黑体" panose="02010609060101010101" charset="-122"/>
                <a:sym typeface="+mn-ea"/>
              </a:rPr>
              <a:t>防范危险化学品经营企业生产安全事故的发生，促进全市危险化学品安全生产形势的稳定好转。</a:t>
            </a:r>
            <a:endParaRPr lang="zh-CN" altLang="en-US" sz="1200" dirty="0">
              <a:latin typeface="黑体" panose="02010609060101010101" charset="-122"/>
              <a:ea typeface="黑体" panose="02010609060101010101" charset="-122"/>
              <a:sym typeface="+mn-ea"/>
            </a:endParaRPr>
          </a:p>
          <a:p>
            <a:pPr marL="0" indent="0">
              <a:lnSpc>
                <a:spcPct val="150000"/>
              </a:lnSpc>
              <a:buClr>
                <a:srgbClr val="C00000"/>
              </a:buClr>
            </a:pPr>
            <a:r>
              <a:rPr lang="zh-CN" altLang="en-US" sz="1200" dirty="0" smtClean="0">
                <a:latin typeface="黑体" panose="02010609060101010101" charset="-122"/>
                <a:ea typeface="黑体" panose="02010609060101010101" charset="-122"/>
                <a:sym typeface="+mn-ea"/>
              </a:rPr>
              <a:t>   各级</a:t>
            </a:r>
            <a:r>
              <a:rPr lang="zh-CN" altLang="en-US" sz="1200" dirty="0">
                <a:latin typeface="黑体" panose="02010609060101010101" charset="-122"/>
                <a:ea typeface="黑体" panose="02010609060101010101" charset="-122"/>
                <a:sym typeface="+mn-ea"/>
              </a:rPr>
              <a:t>安全监管部门要以新</a:t>
            </a:r>
            <a:r>
              <a:rPr lang="en-US" altLang="zh-CN" sz="1200" dirty="0">
                <a:latin typeface="黑体" panose="02010609060101010101" charset="-122"/>
                <a:ea typeface="黑体" panose="02010609060101010101" charset="-122"/>
                <a:sym typeface="+mn-ea"/>
              </a:rPr>
              <a:t>《</a:t>
            </a:r>
            <a:r>
              <a:rPr lang="zh-CN" altLang="en-US" sz="1200" dirty="0">
                <a:latin typeface="黑体" panose="02010609060101010101" charset="-122"/>
                <a:ea typeface="黑体" panose="02010609060101010101" charset="-122"/>
                <a:sym typeface="+mn-ea"/>
              </a:rPr>
              <a:t>通知</a:t>
            </a:r>
            <a:r>
              <a:rPr lang="en-US" altLang="zh-CN" sz="1200" dirty="0">
                <a:latin typeface="黑体" panose="02010609060101010101" charset="-122"/>
                <a:ea typeface="黑体" panose="02010609060101010101" charset="-122"/>
                <a:sym typeface="+mn-ea"/>
              </a:rPr>
              <a:t>》</a:t>
            </a:r>
            <a:r>
              <a:rPr lang="zh-CN" altLang="en-US" sz="1200" dirty="0">
                <a:latin typeface="黑体" panose="02010609060101010101" charset="-122"/>
                <a:ea typeface="黑体" panose="02010609060101010101" charset="-122"/>
                <a:sym typeface="+mn-ea"/>
              </a:rPr>
              <a:t>的实施为契机，细化许可条件，规范许可程序，提高工作质量，按照</a:t>
            </a:r>
            <a:r>
              <a:rPr lang="en-US" altLang="zh-CN" sz="1200" dirty="0">
                <a:latin typeface="黑体" panose="02010609060101010101" charset="-122"/>
                <a:ea typeface="黑体" panose="02010609060101010101" charset="-122"/>
                <a:sym typeface="+mn-ea"/>
              </a:rPr>
              <a:t>《</a:t>
            </a:r>
            <a:r>
              <a:rPr lang="zh-CN" altLang="en-US" sz="1200" dirty="0">
                <a:latin typeface="黑体" panose="02010609060101010101" charset="-122"/>
                <a:ea typeface="黑体" panose="02010609060101010101" charset="-122"/>
                <a:sym typeface="+mn-ea"/>
              </a:rPr>
              <a:t>通知</a:t>
            </a:r>
            <a:r>
              <a:rPr lang="en-US" altLang="zh-CN" sz="1200" dirty="0">
                <a:latin typeface="黑体" panose="02010609060101010101" charset="-122"/>
                <a:ea typeface="黑体" panose="02010609060101010101" charset="-122"/>
                <a:sym typeface="+mn-ea"/>
              </a:rPr>
              <a:t>》</a:t>
            </a:r>
            <a:r>
              <a:rPr lang="zh-CN" altLang="en-US" sz="1200" dirty="0">
                <a:latin typeface="黑体" panose="02010609060101010101" charset="-122"/>
                <a:ea typeface="黑体" panose="02010609060101010101" charset="-122"/>
                <a:sym typeface="+mn-ea"/>
              </a:rPr>
              <a:t>的要求，依法实施监督，做到事前、事中、事后</a:t>
            </a:r>
            <a:r>
              <a:rPr lang="zh-CN" altLang="en-US" sz="1200" dirty="0" smtClean="0">
                <a:latin typeface="黑体" panose="02010609060101010101" charset="-122"/>
                <a:ea typeface="黑体" panose="02010609060101010101" charset="-122"/>
                <a:sym typeface="+mn-ea"/>
              </a:rPr>
              <a:t>全程</a:t>
            </a:r>
            <a:r>
              <a:rPr lang="zh-CN" altLang="en-US" sz="1200" dirty="0">
                <a:latin typeface="黑体" panose="02010609060101010101" charset="-122"/>
                <a:ea typeface="黑体" panose="02010609060101010101" charset="-122"/>
                <a:sym typeface="+mn-ea"/>
              </a:rPr>
              <a:t>监管，持续提高危险化学品经营安全监管工作水平。</a:t>
            </a:r>
            <a:endParaRPr lang="zh-CN" altLang="en-US" sz="1200" dirty="0">
              <a:latin typeface="黑体" panose="02010609060101010101" charset="-122"/>
              <a:ea typeface="黑体" panose="02010609060101010101" charset="-122"/>
              <a:sym typeface="+mn-ea"/>
            </a:endParaRPr>
          </a:p>
          <a:p>
            <a:pPr marL="0" indent="0">
              <a:lnSpc>
                <a:spcPct val="150000"/>
              </a:lnSpc>
              <a:buClr>
                <a:srgbClr val="C00000"/>
              </a:buClr>
            </a:pPr>
            <a:endParaRPr lang="zh-CN" altLang="en-US" sz="1200" dirty="0">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endParaRPr lang="zh-CN" altLang="en-US" sz="1200" dirty="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二、管理范围</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2965" y="1551972"/>
            <a:ext cx="7583170" cy="2619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a:solidFill>
                  <a:srgbClr val="C00000"/>
                </a:solidFill>
                <a:latin typeface="黑体" panose="02010609060101010101" charset="-122"/>
                <a:ea typeface="黑体" panose="02010609060101010101" charset="-122"/>
                <a:sym typeface="+mn-ea"/>
              </a:rPr>
              <a:t>      </a:t>
            </a:r>
            <a:r>
              <a:rPr sz="1600" dirty="0">
                <a:solidFill>
                  <a:schemeClr val="tx1"/>
                </a:solidFill>
                <a:latin typeface="黑体" panose="02010609060101010101" charset="-122"/>
                <a:ea typeface="黑体" panose="02010609060101010101" charset="-122"/>
                <a:sym typeface="+mn-ea"/>
              </a:rPr>
              <a:t>问：</a:t>
            </a:r>
            <a:r>
              <a:rPr lang="zh-CN" altLang="en-US" sz="1600" dirty="0">
                <a:solidFill>
                  <a:schemeClr val="tx1"/>
                </a:solidFill>
                <a:latin typeface="黑体" panose="02010609060101010101" charset="-122"/>
                <a:ea typeface="黑体" panose="02010609060101010101" charset="-122"/>
                <a:sym typeface="+mn-ea"/>
              </a:rPr>
              <a:t>什么是危险化学品？</a:t>
            </a:r>
            <a:endParaRPr lang="en-US" altLang="zh-CN" sz="1600" dirty="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600" dirty="0">
                <a:solidFill>
                  <a:schemeClr val="tx1"/>
                </a:solidFill>
                <a:latin typeface="黑体" panose="02010609060101010101" charset="-122"/>
                <a:ea typeface="黑体" panose="02010609060101010101" charset="-122"/>
                <a:sym typeface="+mn-ea"/>
              </a:rPr>
              <a:t>    答：</a:t>
            </a:r>
            <a:r>
              <a:rPr lang="zh-CN" altLang="en-US" sz="1600" dirty="0">
                <a:latin typeface="黑体" panose="02010609060101010101" charset="-122"/>
                <a:ea typeface="黑体" panose="02010609060101010101" charset="-122"/>
                <a:sym typeface="+mn-ea"/>
              </a:rPr>
              <a:t>危险化学品，是指具有毒害、腐蚀、爆炸、燃烧、助燃等性质，对人体、设施、环境具有危害的剧毒化学品和其他化学品。为明确危险化学品的种类，由国务院安全生产监督管理部门会同国务院工业和信息化、公安、环境保护、卫生、质量监督检验检疫、交通运输、铁路、民用航空、农业主管部门，根据化学品危险特性的鉴别和分类标准确定、公布的</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危险化学品目录</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，列入</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目录</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或经化学品物理危险性鉴定与分类确定为危险化学品的化学品都是</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通知</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管理的内容。</a:t>
            </a:r>
            <a:endParaRPr lang="en-US" altLang="zh-CN" sz="1600" dirty="0">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17"/>
          <p:cNvSpPr>
            <a:spLocks noChangeArrowheads="1"/>
          </p:cNvSpPr>
          <p:nvPr/>
        </p:nvSpPr>
        <p:spPr bwMode="auto">
          <a:xfrm>
            <a:off x="862965" y="1153786"/>
            <a:ext cx="758317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a:solidFill>
                  <a:srgbClr val="C00000"/>
                </a:solidFill>
                <a:latin typeface="黑体" panose="02010609060101010101" charset="-122"/>
                <a:ea typeface="黑体" panose="02010609060101010101" charset="-122"/>
                <a:sym typeface="+mn-ea"/>
              </a:rPr>
              <a:t>      </a:t>
            </a:r>
            <a:r>
              <a:rPr sz="1600" dirty="0">
                <a:solidFill>
                  <a:schemeClr val="tx1"/>
                </a:solidFill>
                <a:latin typeface="黑体" panose="02010609060101010101" charset="-122"/>
                <a:ea typeface="黑体" panose="02010609060101010101" charset="-122"/>
                <a:sym typeface="+mn-ea"/>
              </a:rPr>
              <a:t>问：</a:t>
            </a:r>
            <a:r>
              <a:rPr lang="zh-CN" altLang="en-US" sz="1600" dirty="0">
                <a:solidFill>
                  <a:schemeClr val="tx1"/>
                </a:solidFill>
                <a:latin typeface="黑体" panose="02010609060101010101" charset="-122"/>
                <a:ea typeface="黑体" panose="02010609060101010101" charset="-122"/>
                <a:sym typeface="+mn-ea"/>
              </a:rPr>
              <a:t>哪些企业需要按照</a:t>
            </a:r>
            <a:r>
              <a:rPr lang="en-US" altLang="zh-CN" sz="1600" dirty="0">
                <a:latin typeface="黑体" panose="02010609060101010101" charset="-122"/>
                <a:ea typeface="黑体" panose="02010609060101010101" charset="-122"/>
                <a:sym typeface="+mn-ea"/>
              </a:rPr>
              <a:t>《</a:t>
            </a:r>
            <a:r>
              <a:rPr lang="zh-CN" altLang="en-US" sz="1600" dirty="0">
                <a:solidFill>
                  <a:schemeClr val="tx1"/>
                </a:solidFill>
                <a:latin typeface="黑体" panose="02010609060101010101" charset="-122"/>
                <a:ea typeface="黑体" panose="02010609060101010101" charset="-122"/>
                <a:sym typeface="+mn-ea"/>
              </a:rPr>
              <a:t>通知</a:t>
            </a:r>
            <a:r>
              <a:rPr lang="en-US" altLang="zh-CN" sz="1600" dirty="0">
                <a:solidFill>
                  <a:schemeClr val="tx1"/>
                </a:solidFill>
                <a:latin typeface="黑体" panose="02010609060101010101" charset="-122"/>
                <a:ea typeface="黑体" panose="02010609060101010101" charset="-122"/>
                <a:sym typeface="+mn-ea"/>
              </a:rPr>
              <a:t>》</a:t>
            </a:r>
            <a:r>
              <a:rPr lang="zh-CN" altLang="en-US" sz="1600" dirty="0">
                <a:solidFill>
                  <a:schemeClr val="tx1"/>
                </a:solidFill>
                <a:latin typeface="黑体" panose="02010609060101010101" charset="-122"/>
                <a:ea typeface="黑体" panose="02010609060101010101" charset="-122"/>
                <a:sym typeface="+mn-ea"/>
              </a:rPr>
              <a:t>要求办理危险化学品经营许可证？</a:t>
            </a:r>
            <a:endParaRPr lang="en-US" altLang="zh-CN" sz="1600" dirty="0">
              <a:solidFill>
                <a:schemeClr val="tx1"/>
              </a:solidFill>
              <a:latin typeface="黑体" panose="02010609060101010101" charset="-122"/>
              <a:ea typeface="黑体" panose="02010609060101010101" charset="-122"/>
              <a:sym typeface="+mn-ea"/>
            </a:endParaRPr>
          </a:p>
          <a:p>
            <a:pPr marL="0" indent="0">
              <a:lnSpc>
                <a:spcPct val="150000"/>
              </a:lnSpc>
              <a:buClr>
                <a:srgbClr val="C00000"/>
              </a:buClr>
            </a:pPr>
            <a:r>
              <a:rPr sz="1600" dirty="0">
                <a:solidFill>
                  <a:schemeClr val="tx1"/>
                </a:solidFill>
                <a:latin typeface="黑体" panose="02010609060101010101" charset="-122"/>
                <a:ea typeface="黑体" panose="02010609060101010101" charset="-122"/>
                <a:sym typeface="+mn-ea"/>
              </a:rPr>
              <a:t>    答：</a:t>
            </a:r>
            <a:r>
              <a:rPr lang="zh-CN" altLang="en-US" sz="1600" dirty="0">
                <a:solidFill>
                  <a:schemeClr val="tx1"/>
                </a:solidFill>
                <a:latin typeface="黑体" panose="02010609060101010101" charset="-122"/>
                <a:ea typeface="黑体" panose="02010609060101010101" charset="-122"/>
                <a:sym typeface="+mn-ea"/>
              </a:rPr>
              <a:t>从事</a:t>
            </a:r>
            <a:r>
              <a:rPr lang="zh-CN" altLang="en-US" sz="1600" dirty="0">
                <a:latin typeface="黑体" panose="02010609060101010101" charset="-122"/>
                <a:ea typeface="黑体" panose="02010609060101010101" charset="-122"/>
                <a:sym typeface="+mn-ea"/>
              </a:rPr>
              <a:t>列入</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目录</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或经化学品物理危险性鉴定与分类确定为危险化学品的化学品经营（包括仓储经营）活动企业均需要办理危险化学品经营许可证。其中</a:t>
            </a:r>
            <a:r>
              <a:rPr lang="zh-CN" altLang="en-US" sz="1600" dirty="0" smtClean="0">
                <a:latin typeface="黑体" panose="02010609060101010101" charset="-122"/>
                <a:ea typeface="黑体" panose="02010609060101010101" charset="-122"/>
                <a:sym typeface="+mn-ea"/>
              </a:rPr>
              <a:t>包括购买</a:t>
            </a:r>
            <a:r>
              <a:rPr lang="zh-CN" altLang="en-US" sz="1600" dirty="0">
                <a:latin typeface="黑体" panose="02010609060101010101" charset="-122"/>
                <a:ea typeface="黑体" panose="02010609060101010101" charset="-122"/>
                <a:sym typeface="+mn-ea"/>
              </a:rPr>
              <a:t>危险</a:t>
            </a:r>
            <a:r>
              <a:rPr lang="zh-CN" altLang="en-US" sz="1600" dirty="0" smtClean="0">
                <a:latin typeface="黑体" panose="02010609060101010101" charset="-122"/>
                <a:ea typeface="黑体" panose="02010609060101010101" charset="-122"/>
                <a:sym typeface="+mn-ea"/>
              </a:rPr>
              <a:t>化学品进行</a:t>
            </a:r>
            <a:r>
              <a:rPr lang="zh-CN" altLang="en-US" sz="1600" dirty="0">
                <a:latin typeface="黑体" panose="02010609060101010101" charset="-122"/>
                <a:ea typeface="黑体" panose="02010609060101010101" charset="-122"/>
                <a:sym typeface="+mn-ea"/>
              </a:rPr>
              <a:t>分装、气体充装、稀释后再经营的企业以及使用长输管道进行化学品经营的企业。</a:t>
            </a:r>
            <a:endParaRPr lang="en-US" altLang="zh-CN" sz="1600" dirty="0">
              <a:latin typeface="黑体" panose="02010609060101010101" charset="-122"/>
              <a:ea typeface="黑体" panose="02010609060101010101" charset="-122"/>
              <a:sym typeface="+mn-ea"/>
            </a:endParaRPr>
          </a:p>
          <a:p>
            <a:pPr marL="0" indent="0">
              <a:lnSpc>
                <a:spcPct val="150000"/>
              </a:lnSpc>
              <a:buClr>
                <a:srgbClr val="C00000"/>
              </a:buClr>
            </a:pPr>
            <a:r>
              <a:rPr lang="zh-CN" altLang="en-US" sz="1600" dirty="0" smtClean="0">
                <a:latin typeface="黑体" panose="02010609060101010101" charset="-122"/>
                <a:ea typeface="黑体" panose="02010609060101010101" charset="-122"/>
                <a:sym typeface="+mn-ea"/>
              </a:rPr>
              <a:t>    但</a:t>
            </a:r>
            <a:r>
              <a:rPr lang="zh-CN" altLang="en-US" sz="1600" dirty="0">
                <a:latin typeface="黑体" panose="02010609060101010101" charset="-122"/>
                <a:ea typeface="黑体" panose="02010609060101010101" charset="-122"/>
                <a:sym typeface="+mn-ea"/>
              </a:rPr>
              <a:t>也有几类企业经营危险品时不需要办理。一是另有主管</a:t>
            </a:r>
            <a:r>
              <a:rPr lang="zh-CN" altLang="en-US" sz="1600" dirty="0" smtClean="0">
                <a:latin typeface="黑体" panose="02010609060101010101" charset="-122"/>
                <a:ea typeface="黑体" panose="02010609060101010101" charset="-122"/>
                <a:sym typeface="+mn-ea"/>
              </a:rPr>
              <a:t>部门监管的</a:t>
            </a:r>
            <a:r>
              <a:rPr lang="zh-CN" altLang="en-US" sz="1600" dirty="0">
                <a:latin typeface="黑体" panose="02010609060101010101" charset="-122"/>
                <a:ea typeface="黑体" panose="02010609060101010101" charset="-122"/>
                <a:sym typeface="+mn-ea"/>
              </a:rPr>
              <a:t>民爆品、放射物、核武质及城镇燃气；二是已经取得危险化学品生产许可证的企业且经营活动在厂区内进行</a:t>
            </a:r>
            <a:r>
              <a:rPr lang="zh-CN" altLang="en-US" sz="1600" dirty="0" smtClean="0">
                <a:latin typeface="黑体" panose="02010609060101010101" charset="-122"/>
                <a:ea typeface="黑体" panose="02010609060101010101" charset="-122"/>
                <a:sym typeface="+mn-ea"/>
              </a:rPr>
              <a:t>的；</a:t>
            </a:r>
            <a:r>
              <a:rPr lang="zh-CN" altLang="en-US" sz="1600" dirty="0">
                <a:latin typeface="黑体" panose="02010609060101010101" charset="-122"/>
                <a:ea typeface="黑体" panose="02010609060101010101" charset="-122"/>
                <a:sym typeface="+mn-ea"/>
              </a:rPr>
              <a:t>三是取得港口经营许可证的经营人在港口内从事危险化学品仓储经营</a:t>
            </a:r>
            <a:r>
              <a:rPr lang="zh-CN" altLang="en-US" sz="1600" dirty="0" smtClean="0">
                <a:latin typeface="黑体" panose="02010609060101010101" charset="-122"/>
                <a:ea typeface="黑体" panose="02010609060101010101" charset="-122"/>
                <a:sym typeface="+mn-ea"/>
              </a:rPr>
              <a:t>活动的。</a:t>
            </a:r>
            <a:endParaRPr lang="en-US" altLang="zh-CN" sz="1600" dirty="0">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170305" y="794596"/>
            <a:ext cx="6803390" cy="460375"/>
          </a:xfrm>
          <a:prstGeom prst="rect">
            <a:avLst/>
          </a:prstGeom>
          <a:noFill/>
        </p:spPr>
        <p:txBody>
          <a:bodyPr wrap="square" rtlCol="0">
            <a:spAutoFit/>
          </a:bodyPr>
          <a:lstStyle/>
          <a:p>
            <a:pPr algn="ctr"/>
            <a:r>
              <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三、审批职权</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1484" y="1416065"/>
            <a:ext cx="758317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a:solidFill>
                  <a:srgbClr val="C00000"/>
                </a:solidFill>
                <a:latin typeface="黑体" panose="02010609060101010101" charset="-122"/>
                <a:ea typeface="黑体" panose="02010609060101010101" charset="-122"/>
                <a:sym typeface="+mn-ea"/>
              </a:rPr>
              <a:t>     </a:t>
            </a:r>
            <a:r>
              <a:rPr lang="zh-CN" altLang="en-US" sz="1400" dirty="0">
                <a:solidFill>
                  <a:schemeClr val="tx1"/>
                </a:solidFill>
                <a:latin typeface="黑体" panose="02010609060101010101" charset="-122"/>
                <a:ea typeface="黑体" panose="02010609060101010101" charset="-122"/>
                <a:sym typeface="+mn-ea"/>
              </a:rPr>
              <a:t>问：</a:t>
            </a:r>
            <a:r>
              <a:rPr lang="en-US" altLang="zh-CN" sz="1400" dirty="0">
                <a:solidFill>
                  <a:schemeClr val="tx1"/>
                </a:solidFill>
                <a:latin typeface="黑体" panose="02010609060101010101" charset="-122"/>
                <a:ea typeface="黑体" panose="02010609060101010101" charset="-122"/>
                <a:sym typeface="+mn-ea"/>
              </a:rPr>
              <a:t>《</a:t>
            </a:r>
            <a:r>
              <a:rPr lang="zh-CN" altLang="en-US" sz="1400" dirty="0">
                <a:solidFill>
                  <a:schemeClr val="tx1"/>
                </a:solidFill>
                <a:latin typeface="黑体" panose="02010609060101010101" charset="-122"/>
                <a:ea typeface="黑体" panose="02010609060101010101" charset="-122"/>
                <a:sym typeface="+mn-ea"/>
              </a:rPr>
              <a:t>通知</a:t>
            </a:r>
            <a:r>
              <a:rPr lang="en-US" altLang="zh-CN" sz="1400" dirty="0">
                <a:solidFill>
                  <a:schemeClr val="tx1"/>
                </a:solidFill>
                <a:latin typeface="黑体" panose="02010609060101010101" charset="-122"/>
                <a:ea typeface="黑体" panose="02010609060101010101" charset="-122"/>
                <a:sym typeface="+mn-ea"/>
              </a:rPr>
              <a:t>》</a:t>
            </a:r>
            <a:r>
              <a:rPr lang="zh-CN" altLang="en-US" sz="1400" dirty="0">
                <a:solidFill>
                  <a:schemeClr val="tx1"/>
                </a:solidFill>
                <a:latin typeface="黑体" panose="02010609060101010101" charset="-122"/>
                <a:ea typeface="黑体" panose="02010609060101010101" charset="-122"/>
                <a:sym typeface="+mn-ea"/>
              </a:rPr>
              <a:t>要求的危险化学品经营许可证审批单位的职责是什么？</a:t>
            </a:r>
            <a:endParaRPr lang="en-US" altLang="zh-CN" sz="1400" dirty="0">
              <a:solidFill>
                <a:schemeClr val="tx1"/>
              </a:solidFill>
              <a:latin typeface="黑体" panose="02010609060101010101" charset="-122"/>
              <a:ea typeface="黑体" panose="02010609060101010101" charset="-122"/>
              <a:sym typeface="+mn-ea"/>
            </a:endParaRPr>
          </a:p>
          <a:p>
            <a:pPr marL="0" indent="0">
              <a:lnSpc>
                <a:spcPct val="150000"/>
              </a:lnSpc>
              <a:buClr>
                <a:srgbClr val="C00000"/>
              </a:buClr>
            </a:pPr>
            <a:r>
              <a:rPr lang="zh-CN" altLang="en-US" sz="1400" dirty="0">
                <a:solidFill>
                  <a:schemeClr val="tx1"/>
                </a:solidFill>
                <a:latin typeface="黑体" panose="02010609060101010101" charset="-122"/>
                <a:ea typeface="黑体" panose="02010609060101010101" charset="-122"/>
                <a:sym typeface="+mn-ea"/>
              </a:rPr>
              <a:t>    答：根据</a:t>
            </a:r>
            <a:r>
              <a:rPr lang="en-US" altLang="zh-CN" sz="1400" dirty="0">
                <a:solidFill>
                  <a:schemeClr val="tx1"/>
                </a:solidFill>
                <a:latin typeface="黑体" panose="02010609060101010101" charset="-122"/>
                <a:ea typeface="黑体" panose="02010609060101010101" charset="-122"/>
                <a:sym typeface="+mn-ea"/>
              </a:rPr>
              <a:t>《</a:t>
            </a:r>
            <a:r>
              <a:rPr lang="zh-CN" altLang="en-US" sz="1400" dirty="0">
                <a:latin typeface="黑体" panose="02010609060101010101" charset="-122"/>
                <a:ea typeface="黑体" panose="02010609060101010101" charset="-122"/>
                <a:sym typeface="+mn-ea"/>
              </a:rPr>
              <a:t>危险化学品安全管理条例</a:t>
            </a:r>
            <a:r>
              <a:rPr lang="en-US" altLang="zh-CN" sz="1400" dirty="0">
                <a:latin typeface="黑体" panose="02010609060101010101" charset="-122"/>
                <a:ea typeface="黑体" panose="02010609060101010101" charset="-122"/>
                <a:sym typeface="+mn-ea"/>
              </a:rPr>
              <a:t>》</a:t>
            </a:r>
            <a:r>
              <a:rPr lang="zh-CN" altLang="en-US" sz="1400" dirty="0">
                <a:latin typeface="黑体" panose="02010609060101010101" charset="-122"/>
                <a:ea typeface="黑体" panose="02010609060101010101" charset="-122"/>
                <a:sym typeface="+mn-ea"/>
              </a:rPr>
              <a:t>和</a:t>
            </a:r>
            <a:r>
              <a:rPr lang="en-US" altLang="zh-CN" sz="1400" dirty="0">
                <a:latin typeface="黑体" panose="02010609060101010101" charset="-122"/>
                <a:ea typeface="黑体" panose="02010609060101010101" charset="-122"/>
                <a:sym typeface="+mn-ea"/>
              </a:rPr>
              <a:t>《</a:t>
            </a:r>
            <a:r>
              <a:rPr lang="zh-CN" altLang="en-US" sz="1400" dirty="0">
                <a:latin typeface="黑体" panose="02010609060101010101" charset="-122"/>
                <a:ea typeface="黑体" panose="02010609060101010101" charset="-122"/>
                <a:sym typeface="+mn-ea"/>
              </a:rPr>
              <a:t>关于进一步清理取消和调整行政审批项目的通知</a:t>
            </a:r>
            <a:r>
              <a:rPr lang="en-US" altLang="zh-CN" sz="1400" dirty="0">
                <a:latin typeface="黑体" panose="02010609060101010101" charset="-122"/>
                <a:ea typeface="黑体" panose="02010609060101010101" charset="-122"/>
                <a:sym typeface="+mn-ea"/>
              </a:rPr>
              <a:t>》(</a:t>
            </a:r>
            <a:r>
              <a:rPr lang="zh-CN" altLang="en-US" sz="1400" dirty="0">
                <a:latin typeface="黑体" panose="02010609060101010101" charset="-122"/>
                <a:ea typeface="黑体" panose="02010609060101010101" charset="-122"/>
                <a:sym typeface="+mn-ea"/>
              </a:rPr>
              <a:t>国办发</a:t>
            </a:r>
            <a:r>
              <a:rPr lang="en-US" altLang="zh-CN" sz="1400" dirty="0">
                <a:latin typeface="黑体" panose="02010609060101010101" charset="-122"/>
                <a:ea typeface="黑体" panose="02010609060101010101" charset="-122"/>
                <a:sym typeface="+mn-ea"/>
              </a:rPr>
              <a:t>[2007]22</a:t>
            </a:r>
            <a:r>
              <a:rPr lang="zh-CN" altLang="en-US" sz="1400" dirty="0">
                <a:latin typeface="黑体" panose="02010609060101010101" charset="-122"/>
                <a:ea typeface="黑体" panose="02010609060101010101" charset="-122"/>
                <a:sym typeface="+mn-ea"/>
              </a:rPr>
              <a:t>号</a:t>
            </a:r>
            <a:r>
              <a:rPr lang="en-US" altLang="zh-CN" sz="1400" dirty="0">
                <a:latin typeface="黑体" panose="02010609060101010101" charset="-122"/>
                <a:ea typeface="黑体" panose="02010609060101010101" charset="-122"/>
                <a:sym typeface="+mn-ea"/>
              </a:rPr>
              <a:t>)</a:t>
            </a:r>
            <a:r>
              <a:rPr lang="zh-CN" altLang="en-US" sz="1400" dirty="0">
                <a:latin typeface="黑体" panose="02010609060101010101" charset="-122"/>
                <a:ea typeface="黑体" panose="02010609060101010101" charset="-122"/>
                <a:sym typeface="+mn-ea"/>
              </a:rPr>
              <a:t>的要求，</a:t>
            </a:r>
            <a:r>
              <a:rPr lang="en-US" altLang="zh-CN" sz="1400" dirty="0">
                <a:latin typeface="黑体" panose="02010609060101010101" charset="-122"/>
                <a:ea typeface="黑体" panose="02010609060101010101" charset="-122"/>
                <a:sym typeface="+mn-ea"/>
              </a:rPr>
              <a:t>《</a:t>
            </a:r>
            <a:r>
              <a:rPr lang="zh-CN" altLang="en-US" sz="1400" dirty="0">
                <a:latin typeface="黑体" panose="02010609060101010101" charset="-122"/>
                <a:ea typeface="黑体" panose="02010609060101010101" charset="-122"/>
                <a:sym typeface="+mn-ea"/>
              </a:rPr>
              <a:t>通知</a:t>
            </a:r>
            <a:r>
              <a:rPr lang="en-US" altLang="zh-CN" sz="1400" dirty="0">
                <a:latin typeface="黑体" panose="02010609060101010101" charset="-122"/>
                <a:ea typeface="黑体" panose="02010609060101010101" charset="-122"/>
                <a:sym typeface="+mn-ea"/>
              </a:rPr>
              <a:t>》</a:t>
            </a:r>
            <a:r>
              <a:rPr lang="zh-CN" altLang="en-US" sz="1400" dirty="0">
                <a:latin typeface="黑体" panose="02010609060101010101" charset="-122"/>
                <a:ea typeface="黑体" panose="02010609060101010101" charset="-122"/>
                <a:sym typeface="+mn-ea"/>
              </a:rPr>
              <a:t>对许可证的审批权责做了调整，将除四类企业审批颁发工作设置在市安全管理机构外，其他企业经营许可证的审批办理均下放至区安全监管部门。这四类分别是： </a:t>
            </a:r>
            <a:r>
              <a:rPr lang="en-US" altLang="zh-CN" sz="1400" dirty="0">
                <a:latin typeface="黑体" panose="02010609060101010101" charset="-122"/>
                <a:ea typeface="黑体" panose="02010609060101010101" charset="-122"/>
                <a:sym typeface="+mn-ea"/>
              </a:rPr>
              <a:t>1</a:t>
            </a:r>
            <a:r>
              <a:rPr lang="zh-CN" altLang="en-US" sz="1400" dirty="0">
                <a:latin typeface="黑体" panose="02010609060101010101" charset="-122"/>
                <a:ea typeface="黑体" panose="02010609060101010101" charset="-122"/>
                <a:sym typeface="+mn-ea"/>
              </a:rPr>
              <a:t>．经营剧毒化学品的企业；</a:t>
            </a:r>
            <a:endParaRPr lang="zh-CN" altLang="en-US" sz="1400" dirty="0">
              <a:latin typeface="黑体" panose="02010609060101010101" charset="-122"/>
              <a:ea typeface="黑体" panose="02010609060101010101" charset="-122"/>
              <a:sym typeface="+mn-ea"/>
            </a:endParaRPr>
          </a:p>
          <a:p>
            <a:pPr marL="0" indent="0">
              <a:lnSpc>
                <a:spcPct val="150000"/>
              </a:lnSpc>
              <a:buClr>
                <a:srgbClr val="C00000"/>
              </a:buClr>
            </a:pPr>
            <a:r>
              <a:rPr lang="en-US" altLang="zh-CN" sz="1400" dirty="0">
                <a:latin typeface="黑体" panose="02010609060101010101" charset="-122"/>
                <a:ea typeface="黑体" panose="02010609060101010101" charset="-122"/>
                <a:sym typeface="+mn-ea"/>
              </a:rPr>
              <a:t>			2</a:t>
            </a:r>
            <a:r>
              <a:rPr lang="zh-CN" altLang="en-US" sz="1400" dirty="0">
                <a:latin typeface="黑体" panose="02010609060101010101" charset="-122"/>
                <a:ea typeface="黑体" panose="02010609060101010101" charset="-122"/>
                <a:sym typeface="+mn-ea"/>
              </a:rPr>
              <a:t>．经营易制爆危险化学品的企业；</a:t>
            </a:r>
            <a:endParaRPr lang="zh-CN" altLang="en-US" sz="1400" dirty="0">
              <a:latin typeface="黑体" panose="02010609060101010101" charset="-122"/>
              <a:ea typeface="黑体" panose="02010609060101010101" charset="-122"/>
              <a:sym typeface="+mn-ea"/>
            </a:endParaRPr>
          </a:p>
          <a:p>
            <a:pPr marL="0" indent="0">
              <a:lnSpc>
                <a:spcPct val="150000"/>
              </a:lnSpc>
              <a:buClr>
                <a:srgbClr val="C00000"/>
              </a:buClr>
            </a:pPr>
            <a:r>
              <a:rPr lang="en-US" altLang="zh-CN" sz="1400" dirty="0">
                <a:latin typeface="黑体" panose="02010609060101010101" charset="-122"/>
                <a:ea typeface="黑体" panose="02010609060101010101" charset="-122"/>
                <a:sym typeface="+mn-ea"/>
              </a:rPr>
              <a:t>			3</a:t>
            </a:r>
            <a:r>
              <a:rPr lang="zh-CN" altLang="en-US" sz="1400" dirty="0">
                <a:latin typeface="黑体" panose="02010609060101010101" charset="-122"/>
                <a:ea typeface="黑体" panose="02010609060101010101" charset="-122"/>
                <a:sym typeface="+mn-ea"/>
              </a:rPr>
              <a:t>．专门从事危险化学品仓储经营及带有储存设施经营危险化学品的企业；</a:t>
            </a:r>
            <a:endParaRPr lang="zh-CN" altLang="en-US" sz="1400" dirty="0">
              <a:latin typeface="黑体" panose="02010609060101010101" charset="-122"/>
              <a:ea typeface="黑体" panose="02010609060101010101" charset="-122"/>
              <a:sym typeface="+mn-ea"/>
            </a:endParaRPr>
          </a:p>
          <a:p>
            <a:pPr marL="0" indent="0">
              <a:lnSpc>
                <a:spcPct val="150000"/>
              </a:lnSpc>
              <a:buClr>
                <a:srgbClr val="C00000"/>
              </a:buClr>
            </a:pPr>
            <a:r>
              <a:rPr lang="en-US" altLang="zh-CN" sz="1400" dirty="0">
                <a:latin typeface="黑体" panose="02010609060101010101" charset="-122"/>
                <a:ea typeface="黑体" panose="02010609060101010101" charset="-122"/>
                <a:sym typeface="+mn-ea"/>
              </a:rPr>
              <a:t>			4</a:t>
            </a:r>
            <a:r>
              <a:rPr lang="zh-CN" altLang="en-US" sz="1400" dirty="0">
                <a:latin typeface="黑体" panose="02010609060101010101" charset="-122"/>
                <a:ea typeface="黑体" panose="02010609060101010101" charset="-122"/>
                <a:sym typeface="+mn-ea"/>
              </a:rPr>
              <a:t>．使用长输管道输送并经营危险化学品的企业；</a:t>
            </a:r>
            <a:endParaRPr lang="en-US" altLang="zh-CN" sz="1400" dirty="0">
              <a:latin typeface="黑体" panose="02010609060101010101" charset="-122"/>
              <a:ea typeface="黑体" panose="02010609060101010101" charset="-122"/>
              <a:sym typeface="+mn-ea"/>
            </a:endParaRPr>
          </a:p>
          <a:p>
            <a:pPr marL="0" indent="457200">
              <a:lnSpc>
                <a:spcPct val="150000"/>
              </a:lnSpc>
              <a:buClr>
                <a:srgbClr val="C00000"/>
              </a:buClr>
            </a:pPr>
            <a:r>
              <a:rPr lang="zh-CN" altLang="en-US" sz="1400" dirty="0">
                <a:latin typeface="黑体" panose="02010609060101010101" charset="-122"/>
                <a:ea typeface="黑体" panose="02010609060101010101" charset="-122"/>
                <a:sym typeface="+mn-ea"/>
              </a:rPr>
              <a:t>这四类企业危险性较大，管理难度较其他</a:t>
            </a:r>
            <a:r>
              <a:rPr lang="zh-CN" altLang="en-US" sz="1400" dirty="0" smtClean="0">
                <a:latin typeface="黑体" panose="02010609060101010101" charset="-122"/>
                <a:ea typeface="黑体" panose="02010609060101010101" charset="-122"/>
                <a:sym typeface="+mn-ea"/>
              </a:rPr>
              <a:t>企业高</a:t>
            </a:r>
            <a:r>
              <a:rPr lang="zh-CN" altLang="en-US" sz="1400" dirty="0">
                <a:latin typeface="黑体" panose="02010609060101010101" charset="-122"/>
                <a:ea typeface="黑体" panose="02010609060101010101" charset="-122"/>
                <a:sym typeface="+mn-ea"/>
              </a:rPr>
              <a:t>，所以未下放至区县安全监管部门。</a:t>
            </a:r>
            <a:endParaRPr lang="zh-CN" altLang="en-US" sz="1400" dirty="0">
              <a:latin typeface="黑体" panose="02010609060101010101" charset="-122"/>
              <a:ea typeface="黑体" panose="02010609060101010101" charset="-122"/>
              <a:sym typeface="+mn-ea"/>
            </a:endParaRPr>
          </a:p>
          <a:p>
            <a:pPr marL="0" indent="0">
              <a:lnSpc>
                <a:spcPct val="150000"/>
              </a:lnSpc>
              <a:buClr>
                <a:srgbClr val="C00000"/>
              </a:buClr>
            </a:pPr>
            <a:endParaRPr lang="zh-CN" altLang="en-US" sz="1400" dirty="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24610" y="735330"/>
            <a:ext cx="6803390" cy="460375"/>
          </a:xfrm>
          <a:prstGeom prst="rect">
            <a:avLst/>
          </a:prstGeom>
          <a:noFill/>
        </p:spPr>
        <p:txBody>
          <a:bodyPr wrap="square" rtlCol="0">
            <a:spAutoFit/>
          </a:bodyPr>
          <a:lstStyle/>
          <a:p>
            <a:pPr algn="ctr"/>
            <a:r>
              <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四、区县职责</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564148"/>
            <a:ext cx="7583170" cy="281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600" dirty="0">
                <a:solidFill>
                  <a:srgbClr val="C00000"/>
                </a:solidFill>
                <a:latin typeface="黑体" panose="02010609060101010101" charset="-122"/>
                <a:ea typeface="黑体" panose="02010609060101010101" charset="-122"/>
                <a:sym typeface="+mn-ea"/>
              </a:rPr>
              <a:t>    </a:t>
            </a:r>
            <a:r>
              <a:rPr lang="zh-CN" altLang="en-US" sz="1600" dirty="0">
                <a:solidFill>
                  <a:schemeClr val="tx1"/>
                </a:solidFill>
                <a:latin typeface="黑体" panose="02010609060101010101" charset="-122"/>
                <a:ea typeface="黑体" panose="02010609060101010101" charset="-122"/>
                <a:sym typeface="+mn-ea"/>
              </a:rPr>
              <a:t>问：区县安全监管部门在危险化学品经营许可证发放过程中的主要职责</a:t>
            </a:r>
            <a:endParaRPr lang="en-US" altLang="zh-CN" sz="1600" dirty="0">
              <a:solidFill>
                <a:schemeClr val="tx1"/>
              </a:solidFill>
              <a:latin typeface="黑体" panose="02010609060101010101" charset="-122"/>
              <a:ea typeface="黑体" panose="02010609060101010101" charset="-122"/>
              <a:sym typeface="+mn-ea"/>
            </a:endParaRPr>
          </a:p>
          <a:p>
            <a:pPr marL="0" indent="0">
              <a:lnSpc>
                <a:spcPct val="150000"/>
              </a:lnSpc>
              <a:buClr>
                <a:srgbClr val="C00000"/>
              </a:buClr>
            </a:pPr>
            <a:r>
              <a:rPr lang="zh-CN" altLang="en-US" dirty="0">
                <a:solidFill>
                  <a:schemeClr val="tx1"/>
                </a:solidFill>
                <a:latin typeface="黑体" panose="02010609060101010101" charset="-122"/>
                <a:ea typeface="黑体" panose="02010609060101010101" charset="-122"/>
                <a:sym typeface="+mn-ea"/>
              </a:rPr>
              <a:t>    答：职责下放后，区县安全监管部门需要对自身有发证职责的企业进行审核，核对现场及申报资料，</a:t>
            </a:r>
            <a:r>
              <a:rPr lang="zh-CN" altLang="en-US">
                <a:solidFill>
                  <a:schemeClr val="tx1"/>
                </a:solidFill>
                <a:latin typeface="黑体" panose="02010609060101010101" charset="-122"/>
                <a:ea typeface="黑体" panose="02010609060101010101" charset="-122"/>
                <a:sym typeface="+mn-ea"/>
              </a:rPr>
              <a:t>然后</a:t>
            </a:r>
            <a:r>
              <a:rPr lang="zh-CN" altLang="en-US" smtClean="0">
                <a:solidFill>
                  <a:schemeClr val="tx1"/>
                </a:solidFill>
                <a:latin typeface="黑体" panose="02010609060101010101" charset="-122"/>
                <a:ea typeface="黑体" panose="02010609060101010101" charset="-122"/>
                <a:sym typeface="+mn-ea"/>
              </a:rPr>
              <a:t>印发危险</a:t>
            </a:r>
            <a:r>
              <a:rPr lang="zh-CN" altLang="en-US" dirty="0">
                <a:solidFill>
                  <a:schemeClr val="tx1"/>
                </a:solidFill>
                <a:latin typeface="黑体" panose="02010609060101010101" charset="-122"/>
                <a:ea typeface="黑体" panose="02010609060101010101" charset="-122"/>
                <a:sym typeface="+mn-ea"/>
              </a:rPr>
              <a:t>化学品经营许可证。对于市安全监管部门发证的企业，区县安全监管部门同样需要的企业现场进行核实，并填写</a:t>
            </a:r>
            <a:r>
              <a:rPr lang="en-US" altLang="zh-CN" dirty="0">
                <a:solidFill>
                  <a:schemeClr val="tx1"/>
                </a:solidFill>
                <a:latin typeface="黑体" panose="02010609060101010101" charset="-122"/>
                <a:ea typeface="黑体" panose="02010609060101010101" charset="-122"/>
                <a:sym typeface="+mn-ea"/>
              </a:rPr>
              <a:t>《</a:t>
            </a:r>
            <a:r>
              <a:rPr lang="zh-CN" altLang="en-US" dirty="0">
                <a:solidFill>
                  <a:schemeClr val="tx1"/>
                </a:solidFill>
                <a:latin typeface="黑体" panose="02010609060101010101" charset="-122"/>
                <a:ea typeface="黑体" panose="02010609060101010101" charset="-122"/>
                <a:sym typeface="+mn-ea"/>
              </a:rPr>
              <a:t>核查表</a:t>
            </a:r>
            <a:r>
              <a:rPr lang="en-US" altLang="zh-CN" dirty="0">
                <a:solidFill>
                  <a:schemeClr val="tx1"/>
                </a:solidFill>
                <a:latin typeface="黑体" panose="02010609060101010101" charset="-122"/>
                <a:ea typeface="黑体" panose="02010609060101010101" charset="-122"/>
                <a:sym typeface="+mn-ea"/>
              </a:rPr>
              <a:t>》</a:t>
            </a:r>
            <a:r>
              <a:rPr lang="zh-CN" altLang="en-US" dirty="0">
                <a:solidFill>
                  <a:schemeClr val="tx1"/>
                </a:solidFill>
                <a:latin typeface="黑体" panose="02010609060101010101" charset="-122"/>
                <a:ea typeface="黑体" panose="02010609060101010101" charset="-122"/>
                <a:sym typeface="+mn-ea"/>
              </a:rPr>
              <a:t>，确认</a:t>
            </a:r>
            <a:r>
              <a:rPr lang="zh-CN" altLang="en-US">
                <a:solidFill>
                  <a:schemeClr val="tx1"/>
                </a:solidFill>
                <a:latin typeface="黑体" panose="02010609060101010101" charset="-122"/>
                <a:ea typeface="黑体" panose="02010609060101010101" charset="-122"/>
                <a:sym typeface="+mn-ea"/>
              </a:rPr>
              <a:t>现场</a:t>
            </a:r>
            <a:r>
              <a:rPr lang="zh-CN" altLang="en-US">
                <a:latin typeface="黑体" panose="02010609060101010101" charset="-122"/>
                <a:ea typeface="黑体" panose="02010609060101010101" charset="-122"/>
                <a:sym typeface="+mn-ea"/>
              </a:rPr>
              <a:t>与申报资料初步</a:t>
            </a:r>
            <a:r>
              <a:rPr lang="zh-CN" altLang="en-US" dirty="0">
                <a:solidFill>
                  <a:schemeClr val="tx1"/>
                </a:solidFill>
                <a:latin typeface="黑体" panose="02010609060101010101" charset="-122"/>
                <a:ea typeface="黑体" panose="02010609060101010101" charset="-122"/>
                <a:sym typeface="+mn-ea"/>
              </a:rPr>
              <a:t>合格之后，再由企业报送至市局。</a:t>
            </a:r>
            <a:endParaRPr lang="en-US" altLang="zh-CN" dirty="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en-US" altLang="zh-CN" sz="1200" dirty="0">
                <a:latin typeface="黑体" panose="02010609060101010101" charset="-122"/>
                <a:ea typeface="黑体" panose="02010609060101010101" charset="-122"/>
                <a:sym typeface="+mn-ea"/>
              </a:rPr>
              <a:t>	</a:t>
            </a:r>
            <a:endParaRPr lang="zh-CN" altLang="en-US" sz="1200" dirty="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五、办理资料</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264380"/>
            <a:ext cx="758317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a:solidFill>
                  <a:srgbClr val="C00000"/>
                </a:solidFill>
                <a:latin typeface="黑体" panose="02010609060101010101" charset="-122"/>
                <a:ea typeface="黑体" panose="02010609060101010101" charset="-122"/>
                <a:sym typeface="+mn-ea"/>
              </a:rPr>
              <a:t>    </a:t>
            </a:r>
            <a:r>
              <a:rPr lang="zh-CN" altLang="en-US" dirty="0">
                <a:solidFill>
                  <a:schemeClr val="tx1"/>
                </a:solidFill>
                <a:latin typeface="黑体" panose="02010609060101010101" charset="-122"/>
                <a:ea typeface="黑体" panose="02010609060101010101" charset="-122"/>
                <a:sym typeface="+mn-ea"/>
              </a:rPr>
              <a:t>问：企业办理危险化学品经营许可证需要</a:t>
            </a:r>
            <a:r>
              <a:rPr lang="zh-CN" altLang="en-US">
                <a:solidFill>
                  <a:schemeClr val="tx1"/>
                </a:solidFill>
                <a:latin typeface="黑体" panose="02010609060101010101" charset="-122"/>
                <a:ea typeface="黑体" panose="02010609060101010101" charset="-122"/>
                <a:sym typeface="+mn-ea"/>
              </a:rPr>
              <a:t>准备</a:t>
            </a:r>
            <a:r>
              <a:rPr lang="zh-CN" altLang="en-US" smtClean="0">
                <a:solidFill>
                  <a:schemeClr val="tx1"/>
                </a:solidFill>
                <a:latin typeface="黑体" panose="02010609060101010101" charset="-122"/>
                <a:ea typeface="黑体" panose="02010609060101010101" charset="-122"/>
                <a:sym typeface="+mn-ea"/>
              </a:rPr>
              <a:t>什么材料</a:t>
            </a:r>
            <a:r>
              <a:rPr lang="zh-CN" altLang="en-US" dirty="0">
                <a:solidFill>
                  <a:schemeClr val="tx1"/>
                </a:solidFill>
                <a:latin typeface="黑体" panose="02010609060101010101" charset="-122"/>
                <a:ea typeface="黑体" panose="02010609060101010101" charset="-122"/>
                <a:sym typeface="+mn-ea"/>
              </a:rPr>
              <a:t>？</a:t>
            </a:r>
            <a:endParaRPr lang="zh-CN" altLang="en-US" dirty="0">
              <a:solidFill>
                <a:schemeClr val="tx1"/>
              </a:solidFill>
              <a:latin typeface="黑体" panose="02010609060101010101" charset="-122"/>
              <a:ea typeface="黑体" panose="02010609060101010101" charset="-122"/>
              <a:sym typeface="+mn-ea"/>
            </a:endParaRPr>
          </a:p>
          <a:p>
            <a:pPr marL="0" indent="0">
              <a:lnSpc>
                <a:spcPct val="150000"/>
              </a:lnSpc>
              <a:buClr>
                <a:srgbClr val="C00000"/>
              </a:buClr>
            </a:pPr>
            <a:r>
              <a:rPr lang="zh-CN" altLang="en-US" dirty="0">
                <a:solidFill>
                  <a:schemeClr val="tx1"/>
                </a:solidFill>
                <a:latin typeface="黑体" panose="02010609060101010101" charset="-122"/>
                <a:ea typeface="黑体" panose="02010609060101010101" charset="-122"/>
                <a:sym typeface="+mn-ea"/>
              </a:rPr>
              <a:t>   答：办理危险化学品经营许可证的材料因企业不同也有不同的要求。根据</a:t>
            </a:r>
            <a:r>
              <a:rPr lang="en-US" altLang="zh-CN" dirty="0">
                <a:solidFill>
                  <a:schemeClr val="tx1"/>
                </a:solidFill>
                <a:latin typeface="黑体" panose="02010609060101010101" charset="-122"/>
                <a:ea typeface="黑体" panose="02010609060101010101" charset="-122"/>
                <a:sym typeface="+mn-ea"/>
              </a:rPr>
              <a:t>《</a:t>
            </a:r>
            <a:r>
              <a:rPr lang="zh-CN" altLang="en-US" dirty="0">
                <a:solidFill>
                  <a:schemeClr val="tx1"/>
                </a:solidFill>
                <a:latin typeface="黑体" panose="02010609060101010101" charset="-122"/>
                <a:ea typeface="黑体" panose="02010609060101010101" charset="-122"/>
                <a:sym typeface="+mn-ea"/>
              </a:rPr>
              <a:t>通知</a:t>
            </a:r>
            <a:r>
              <a:rPr lang="en-US" altLang="zh-CN" dirty="0">
                <a:solidFill>
                  <a:schemeClr val="tx1"/>
                </a:solidFill>
                <a:latin typeface="黑体" panose="02010609060101010101" charset="-122"/>
                <a:ea typeface="黑体" panose="02010609060101010101" charset="-122"/>
                <a:sym typeface="+mn-ea"/>
              </a:rPr>
              <a:t>》</a:t>
            </a:r>
            <a:r>
              <a:rPr lang="zh-CN" altLang="en-US" dirty="0">
                <a:solidFill>
                  <a:schemeClr val="tx1"/>
                </a:solidFill>
                <a:latin typeface="黑体" panose="02010609060101010101" charset="-122"/>
                <a:ea typeface="黑体" panose="02010609060101010101" charset="-122"/>
                <a:sym typeface="+mn-ea"/>
              </a:rPr>
              <a:t>附件</a:t>
            </a:r>
            <a:r>
              <a:rPr lang="en-US" altLang="zh-CN" dirty="0">
                <a:latin typeface="黑体" panose="02010609060101010101" charset="-122"/>
                <a:ea typeface="黑体" panose="02010609060101010101" charset="-122"/>
                <a:sym typeface="+mn-ea"/>
              </a:rPr>
              <a:t>《</a:t>
            </a:r>
            <a:r>
              <a:rPr lang="zh-CN" altLang="en-US" dirty="0">
                <a:latin typeface="黑体" panose="02010609060101010101" charset="-122"/>
                <a:ea typeface="黑体" panose="02010609060101010101" charset="-122"/>
                <a:sym typeface="+mn-ea"/>
              </a:rPr>
              <a:t>重庆市危险化学品经营证申办指南</a:t>
            </a:r>
            <a:r>
              <a:rPr lang="en-US" altLang="zh-CN" dirty="0">
                <a:latin typeface="黑体" panose="02010609060101010101" charset="-122"/>
                <a:ea typeface="黑体" panose="02010609060101010101" charset="-122"/>
                <a:sym typeface="+mn-ea"/>
              </a:rPr>
              <a:t>》</a:t>
            </a:r>
            <a:r>
              <a:rPr lang="zh-CN" altLang="en-US" dirty="0">
                <a:latin typeface="黑体" panose="02010609060101010101" charset="-122"/>
                <a:ea typeface="黑体" panose="02010609060101010101" charset="-122"/>
                <a:sym typeface="+mn-ea"/>
              </a:rPr>
              <a:t>的内容，有几项是所有企业均需准备的，其中包括申请表、规章制度清单、人员资格证明、经营场所产权证明或租赁合同、营业执照或预核准文件、应急预案备案登记证、安全评价报告等。除此之外，根据是否存在重大危险源、是否涉及自有储存设施等因素，还需提供相应的证明材料。</a:t>
            </a:r>
            <a:endParaRPr lang="zh-CN" altLang="en-US" dirty="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theme/theme1.xml><?xml version="1.0" encoding="utf-8"?>
<a:theme xmlns:a="http://schemas.openxmlformats.org/drawingml/2006/main" name="www.33ppt.com​​">
  <a:themeElements>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fontScheme name="自定义 6">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2.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3.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4.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5.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6.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7.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1536</Words>
  <Application>WPS 演示</Application>
  <PresentationFormat>全屏显示(16:9)</PresentationFormat>
  <Paragraphs>42</Paragraphs>
  <Slides>7</Slides>
  <Notes>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方正小标宋_GBK</vt:lpstr>
      <vt:lpstr>楷体</vt:lpstr>
      <vt:lpstr>黑体</vt:lpstr>
      <vt:lpstr>微软雅黑</vt:lpstr>
      <vt:lpstr>Arial Unicode MS</vt:lpstr>
      <vt:lpstr>等线</vt:lpstr>
      <vt:lpstr>www.33ppt.com​​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www.33ppt.com</dc:title>
  <dc:creator/>
  <cp:lastModifiedBy>Anonymous</cp:lastModifiedBy>
  <cp:revision>257</cp:revision>
  <dcterms:created xsi:type="dcterms:W3CDTF">2017-09-21T08:02:00Z</dcterms:created>
  <dcterms:modified xsi:type="dcterms:W3CDTF">2021-08-19T01:44:10Z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6F802E34C0324711A3B88A16BD3836BE</vt:lpwstr>
  </property>
</Properties>
</file>