
<file path=[Content_Types].xml><?xml version="1.0" encoding="utf-8"?>
<Types xmlns="http://schemas.openxmlformats.org/package/2006/content-types">
  <Default Extension="jpeg" ContentType="image/jpeg"/>
  <Default Extension="JPG" ContentType="image/.jpg"/>
  <Default Extension="png" ContentType="image/png"/>
  <Default Extension="wdp" ContentType="image/vnd.ms-photo"/>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551" r:id="rId5"/>
    <p:sldId id="559" r:id="rId6"/>
    <p:sldId id="564" r:id="rId7"/>
    <p:sldId id="560" r:id="rId8"/>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34B45"/>
    <a:srgbClr val="B80B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3" autoAdjust="0"/>
    <p:restoredTop sz="93873" autoAdjust="0"/>
  </p:normalViewPr>
  <p:slideViewPr>
    <p:cSldViewPr snapToGrid="0" showGuides="1">
      <p:cViewPr varScale="1">
        <p:scale>
          <a:sx n="87" d="100"/>
          <a:sy n="87" d="100"/>
        </p:scale>
        <p:origin x="588" y="56"/>
      </p:cViewPr>
      <p:guideLst>
        <p:guide orient="horz" pos="927"/>
        <p:guide pos="212"/>
        <p:guide pos="5436"/>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presProps" Target="presProps.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1" Type="http://schemas.openxmlformats.org/officeDocument/2006/relationships/tableStyles" Target="tableStyles.xml"/><Relationship Id="rId10" Type="http://schemas.openxmlformats.org/officeDocument/2006/relationships/viewProps" Target="viewProps.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FB9CCE-6A00-46E0-97CF-45DD3CE826E0}"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D6D372-38EE-4634-A7E1-9AD53A1C89D2}"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FD6D372-38EE-4634-A7E1-9AD53A1C89D2}"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FD6D372-38EE-4634-A7E1-9AD53A1C89D2}"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FD6D372-38EE-4634-A7E1-9AD53A1C89D2}"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FD6D372-38EE-4634-A7E1-9AD53A1C89D2}"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FD6D372-38EE-4634-A7E1-9AD53A1C89D2}"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6" Type="http://schemas.microsoft.com/office/2007/relationships/hdphoto" Target="../media/image5.wdp"/><Relationship Id="rId5" Type="http://schemas.openxmlformats.org/officeDocument/2006/relationships/image" Target="../media/image4.png"/><Relationship Id="rId4" Type="http://schemas.openxmlformats.org/officeDocument/2006/relationships/image" Target="../media/image3.png"/><Relationship Id="rId3" Type="http://schemas.microsoft.com/office/2007/relationships/hdphoto" Target="../media/image2.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a:prstGeom prst="rect">
            <a:avLst/>
          </a:prstGeo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2701528"/>
            <a:ext cx="6858000" cy="124182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endParaRPr lang="en-US" dirty="0"/>
          </a:p>
        </p:txBody>
      </p:sp>
      <p:sp>
        <p:nvSpPr>
          <p:cNvPr id="4" name="Date Placeholder 3"/>
          <p:cNvSpPr>
            <a:spLocks noGrp="1"/>
          </p:cNvSpPr>
          <p:nvPr>
            <p:ph type="dt" sz="half" idx="10"/>
          </p:nvPr>
        </p:nvSpPr>
        <p:spPr>
          <a:xfrm>
            <a:off x="628650" y="4767263"/>
            <a:ext cx="2057400" cy="273844"/>
          </a:xfrm>
          <a:prstGeom prst="rect">
            <a:avLst/>
          </a:prstGeom>
        </p:spPr>
        <p:txBody>
          <a:bodyPr/>
          <a:lstStyle/>
          <a:p>
            <a:fld id="{68FA0EF5-D1A4-4A13-900C-FB68AE89763E}" type="datetimeFigureOut">
              <a:rPr lang="zh-CN" altLang="en-US" smtClean="0"/>
            </a:fld>
            <a:endParaRPr lang="zh-CN" altLang="en-US"/>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492C7940-F206-4A92-A6D7-C9538806525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a:xfrm>
            <a:off x="628650" y="273844"/>
            <a:ext cx="7886700" cy="994172"/>
          </a:xfrm>
          <a:prstGeom prst="rect">
            <a:avLst/>
          </a:prstGeom>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628650" y="1369219"/>
            <a:ext cx="7886700" cy="3263504"/>
          </a:xfrm>
          <a:prstGeom prst="rect">
            <a:avLst/>
          </a:prstGeo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a:xfrm>
            <a:off x="628650" y="4767263"/>
            <a:ext cx="2057400" cy="273844"/>
          </a:xfrm>
          <a:prstGeom prst="rect">
            <a:avLst/>
          </a:prstGeom>
        </p:spPr>
        <p:txBody>
          <a:bodyPr/>
          <a:lstStyle/>
          <a:p>
            <a:fld id="{68FA0EF5-D1A4-4A13-900C-FB68AE89763E}" type="datetimeFigureOut">
              <a:rPr lang="zh-CN" altLang="en-US" smtClean="0"/>
            </a:fld>
            <a:endParaRPr lang="zh-CN" altLang="en-US"/>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492C7940-F206-4A92-A6D7-C9538806525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a:prstGeom prst="rect">
            <a:avLst/>
          </a:prstGeo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628650" y="273844"/>
            <a:ext cx="5800725" cy="4358879"/>
          </a:xfrm>
          <a:prstGeom prst="rect">
            <a:avLst/>
          </a:prstGeo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a:xfrm>
            <a:off x="628650" y="4767263"/>
            <a:ext cx="2057400" cy="273844"/>
          </a:xfrm>
          <a:prstGeom prst="rect">
            <a:avLst/>
          </a:prstGeom>
        </p:spPr>
        <p:txBody>
          <a:bodyPr/>
          <a:lstStyle/>
          <a:p>
            <a:fld id="{68FA0EF5-D1A4-4A13-900C-FB68AE89763E}" type="datetimeFigureOut">
              <a:rPr lang="zh-CN" altLang="en-US" smtClean="0"/>
            </a:fld>
            <a:endParaRPr lang="zh-CN" altLang="en-US"/>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492C7940-F206-4A92-A6D7-C9538806525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628650" y="273844"/>
            <a:ext cx="7886700" cy="994172"/>
          </a:xfrm>
          <a:prstGeom prst="rect">
            <a:avLst/>
          </a:prstGeom>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a:xfrm>
            <a:off x="628650" y="1369219"/>
            <a:ext cx="7886700" cy="3263504"/>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a:xfrm>
            <a:off x="628650" y="4767263"/>
            <a:ext cx="2057400" cy="273844"/>
          </a:xfrm>
          <a:prstGeom prst="rect">
            <a:avLst/>
          </a:prstGeom>
        </p:spPr>
        <p:txBody>
          <a:bodyPr/>
          <a:lstStyle/>
          <a:p>
            <a:fld id="{68FA0EF5-D1A4-4A13-900C-FB68AE89763E}" type="datetimeFigureOut">
              <a:rPr lang="zh-CN" altLang="en-US" smtClean="0"/>
            </a:fld>
            <a:endParaRPr lang="zh-CN" altLang="en-US"/>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492C7940-F206-4A92-A6D7-C9538806525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a:prstGeom prst="rect">
            <a:avLst/>
          </a:prstGeom>
        </p:spPr>
        <p:txBody>
          <a:bodyPr anchor="b"/>
          <a:lstStyle>
            <a:lvl1pPr>
              <a:defRPr sz="4500"/>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3888" y="3442098"/>
            <a:ext cx="7886700" cy="1125140"/>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编辑母版文本样式</a:t>
            </a:r>
            <a:endParaRPr lang="zh-CN" altLang="en-US"/>
          </a:p>
        </p:txBody>
      </p:sp>
      <p:sp>
        <p:nvSpPr>
          <p:cNvPr id="4" name="Date Placeholder 3"/>
          <p:cNvSpPr>
            <a:spLocks noGrp="1"/>
          </p:cNvSpPr>
          <p:nvPr>
            <p:ph type="dt" sz="half" idx="10"/>
          </p:nvPr>
        </p:nvSpPr>
        <p:spPr>
          <a:xfrm>
            <a:off x="628650" y="4767263"/>
            <a:ext cx="2057400" cy="273844"/>
          </a:xfrm>
          <a:prstGeom prst="rect">
            <a:avLst/>
          </a:prstGeom>
        </p:spPr>
        <p:txBody>
          <a:bodyPr/>
          <a:lstStyle/>
          <a:p>
            <a:fld id="{68FA0EF5-D1A4-4A13-900C-FB68AE89763E}" type="datetimeFigureOut">
              <a:rPr lang="zh-CN" altLang="en-US" smtClean="0"/>
            </a:fld>
            <a:endParaRPr lang="zh-CN" altLang="en-US"/>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492C7940-F206-4A92-A6D7-C9538806525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628650" y="273844"/>
            <a:ext cx="7886700" cy="994172"/>
          </a:xfrm>
          <a:prstGeom prst="rect">
            <a:avLst/>
          </a:prstGeom>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628650" y="1369219"/>
            <a:ext cx="3886200" cy="3263504"/>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4629150" y="1369219"/>
            <a:ext cx="3886200" cy="3263504"/>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4"/>
          <p:cNvSpPr>
            <a:spLocks noGrp="1"/>
          </p:cNvSpPr>
          <p:nvPr>
            <p:ph type="dt" sz="half" idx="10"/>
          </p:nvPr>
        </p:nvSpPr>
        <p:spPr>
          <a:xfrm>
            <a:off x="628650" y="4767263"/>
            <a:ext cx="2057400" cy="273844"/>
          </a:xfrm>
          <a:prstGeom prst="rect">
            <a:avLst/>
          </a:prstGeom>
        </p:spPr>
        <p:txBody>
          <a:bodyPr/>
          <a:lstStyle/>
          <a:p>
            <a:fld id="{68FA0EF5-D1A4-4A13-900C-FB68AE89763E}" type="datetimeFigureOut">
              <a:rPr lang="zh-CN" altLang="en-US" smtClean="0"/>
            </a:fld>
            <a:endParaRPr lang="zh-CN" altLang="en-US"/>
          </a:p>
        </p:txBody>
      </p:sp>
      <p:sp>
        <p:nvSpPr>
          <p:cNvPr id="6" name="Footer Placeholder 5"/>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7" name="Slide Number Placeholder 6"/>
          <p:cNvSpPr>
            <a:spLocks noGrp="1"/>
          </p:cNvSpPr>
          <p:nvPr>
            <p:ph type="sldNum" sz="quarter" idx="12"/>
          </p:nvPr>
        </p:nvSpPr>
        <p:spPr>
          <a:xfrm>
            <a:off x="6457950" y="4767263"/>
            <a:ext cx="2057400" cy="273844"/>
          </a:xfrm>
          <a:prstGeom prst="rect">
            <a:avLst/>
          </a:prstGeom>
        </p:spPr>
        <p:txBody>
          <a:bodyPr/>
          <a:lstStyle/>
          <a:p>
            <a:fld id="{492C7940-F206-4A92-A6D7-C9538806525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a:prstGeom prst="rect">
            <a:avLst/>
          </a:prstGeo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9842" y="1260872"/>
            <a:ext cx="3868340" cy="617934"/>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629842" y="1878806"/>
            <a:ext cx="3868340" cy="2763441"/>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4629150" y="1260872"/>
            <a:ext cx="3887391" cy="617934"/>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4629150" y="1878806"/>
            <a:ext cx="3887391" cy="2763441"/>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6"/>
          <p:cNvSpPr>
            <a:spLocks noGrp="1"/>
          </p:cNvSpPr>
          <p:nvPr>
            <p:ph type="dt" sz="half" idx="10"/>
          </p:nvPr>
        </p:nvSpPr>
        <p:spPr>
          <a:xfrm>
            <a:off x="628650" y="4767263"/>
            <a:ext cx="2057400" cy="273844"/>
          </a:xfrm>
          <a:prstGeom prst="rect">
            <a:avLst/>
          </a:prstGeom>
        </p:spPr>
        <p:txBody>
          <a:bodyPr/>
          <a:lstStyle/>
          <a:p>
            <a:fld id="{68FA0EF5-D1A4-4A13-900C-FB68AE89763E}" type="datetimeFigureOut">
              <a:rPr lang="zh-CN" altLang="en-US" smtClean="0"/>
            </a:fld>
            <a:endParaRPr lang="zh-CN" altLang="en-US"/>
          </a:p>
        </p:txBody>
      </p:sp>
      <p:sp>
        <p:nvSpPr>
          <p:cNvPr id="8" name="Footer Placeholder 7"/>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9" name="Slide Number Placeholder 8"/>
          <p:cNvSpPr>
            <a:spLocks noGrp="1"/>
          </p:cNvSpPr>
          <p:nvPr>
            <p:ph type="sldNum" sz="quarter" idx="12"/>
          </p:nvPr>
        </p:nvSpPr>
        <p:spPr>
          <a:xfrm>
            <a:off x="6457950" y="4767263"/>
            <a:ext cx="2057400" cy="273844"/>
          </a:xfrm>
          <a:prstGeom prst="rect">
            <a:avLst/>
          </a:prstGeom>
        </p:spPr>
        <p:txBody>
          <a:bodyPr/>
          <a:lstStyle/>
          <a:p>
            <a:fld id="{492C7940-F206-4A92-A6D7-C9538806525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grpSp>
        <p:nvGrpSpPr>
          <p:cNvPr id="6" name="组合 5"/>
          <p:cNvGrpSpPr/>
          <p:nvPr userDrawn="1"/>
        </p:nvGrpSpPr>
        <p:grpSpPr>
          <a:xfrm>
            <a:off x="168617" y="126433"/>
            <a:ext cx="507319" cy="507319"/>
            <a:chOff x="1035050" y="1492931"/>
            <a:chExt cx="898525" cy="898525"/>
          </a:xfrm>
        </p:grpSpPr>
        <p:sp>
          <p:nvSpPr>
            <p:cNvPr id="7" name="矩形 6"/>
            <p:cNvSpPr>
              <a:spLocks noChangeArrowheads="1"/>
            </p:cNvSpPr>
            <p:nvPr/>
          </p:nvSpPr>
          <p:spPr bwMode="auto">
            <a:xfrm>
              <a:off x="1035050" y="1492931"/>
              <a:ext cx="898525" cy="898525"/>
            </a:xfrm>
            <a:prstGeom prst="rect">
              <a:avLst/>
            </a:prstGeom>
            <a:solidFill>
              <a:srgbClr val="B80B09"/>
            </a:solidFill>
            <a:ln w="25400" cmpd="sng">
              <a:solidFill>
                <a:srgbClr val="000000">
                  <a:alpha val="0"/>
                </a:srgbClr>
              </a:solidFill>
              <a:miter lim="800000"/>
            </a:ln>
          </p:spPr>
          <p:txBody>
            <a:bodyPr lIns="0" tIns="0" rIns="0" bIns="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584200" eaLnBrk="1" hangingPunct="1">
                <a:buFont typeface="Arial" panose="020B0604020202020204" pitchFamily="34" charset="0"/>
                <a:buNone/>
                <a:defRPr/>
              </a:pPr>
              <a:endParaRPr lang="zh-CN" altLang="en-US" sz="4000">
                <a:solidFill>
                  <a:srgbClr val="FFFFFF"/>
                </a:solidFill>
                <a:effectLst>
                  <a:outerShdw blurRad="38100" dist="38100" dir="2700000" algn="tl">
                    <a:srgbClr val="000000"/>
                  </a:outerShdw>
                </a:effectLst>
              </a:endParaRPr>
            </a:p>
          </p:txBody>
        </p:sp>
        <p:pic>
          <p:nvPicPr>
            <p:cNvPr id="8" name="图片 7"/>
            <p:cNvPicPr>
              <a:picLocks noChangeAspect="1"/>
            </p:cNvPicPr>
            <p:nvPr/>
          </p:nvPicPr>
          <p:blipFill>
            <a:blip r:embed="rId2" cstate="print">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1116846" y="1560486"/>
              <a:ext cx="734929" cy="734929"/>
            </a:xfrm>
            <a:prstGeom prst="rect">
              <a:avLst/>
            </a:prstGeom>
            <a:solidFill>
              <a:srgbClr val="C00000"/>
            </a:solidFill>
          </p:spPr>
        </p:pic>
      </p:grpSp>
      <p:cxnSp>
        <p:nvCxnSpPr>
          <p:cNvPr id="9" name="直接连接符 8"/>
          <p:cNvCxnSpPr/>
          <p:nvPr userDrawn="1"/>
        </p:nvCxnSpPr>
        <p:spPr>
          <a:xfrm>
            <a:off x="675934" y="624226"/>
            <a:ext cx="8468066" cy="0"/>
          </a:xfrm>
          <a:prstGeom prst="line">
            <a:avLst/>
          </a:prstGeom>
          <a:ln w="19050">
            <a:solidFill>
              <a:srgbClr val="B80B09"/>
            </a:solidFill>
            <a:prstDash val="solid"/>
          </a:ln>
        </p:spPr>
        <p:style>
          <a:lnRef idx="1">
            <a:schemeClr val="accent1"/>
          </a:lnRef>
          <a:fillRef idx="0">
            <a:schemeClr val="accent1"/>
          </a:fillRef>
          <a:effectRef idx="0">
            <a:schemeClr val="accent1"/>
          </a:effectRef>
          <a:fontRef idx="minor">
            <a:schemeClr val="tx1"/>
          </a:fontRef>
        </p:style>
      </p:cxnSp>
      <p:pic>
        <p:nvPicPr>
          <p:cNvPr id="10" name="图片 9"/>
          <p:cNvPicPr>
            <a:picLocks noChangeAspect="1"/>
          </p:cNvPicPr>
          <p:nvPr userDrawn="1"/>
        </p:nvPicPr>
        <p:blipFill rotWithShape="1">
          <a:blip r:embed="rId4" cstate="print">
            <a:extLst>
              <a:ext uri="{28A0092B-C50C-407E-A947-70E740481C1C}">
                <a14:useLocalDpi xmlns:a14="http://schemas.microsoft.com/office/drawing/2010/main" val="0"/>
              </a:ext>
            </a:extLst>
          </a:blip>
          <a:srcRect r="3672" b="8347"/>
          <a:stretch>
            <a:fillRect/>
          </a:stretch>
        </p:blipFill>
        <p:spPr>
          <a:xfrm>
            <a:off x="7239000" y="3728758"/>
            <a:ext cx="1905000" cy="1414742"/>
          </a:xfrm>
          <a:prstGeom prst="rect">
            <a:avLst/>
          </a:prstGeom>
        </p:spPr>
      </p:pic>
      <p:pic>
        <p:nvPicPr>
          <p:cNvPr id="11" name="图片 10"/>
          <p:cNvPicPr>
            <a:picLocks noChangeAspect="1"/>
          </p:cNvPicPr>
          <p:nvPr userDrawn="1"/>
        </p:nvPicPr>
        <p:blipFill>
          <a:blip r:embed="rId5" cstate="print">
            <a:extLst>
              <a:ext uri="{BEBA8EAE-BF5A-486C-A8C5-ECC9F3942E4B}">
                <a14:imgProps xmlns:a14="http://schemas.microsoft.com/office/drawing/2010/main">
                  <a14:imgLayer r:embed="rId6">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7074382" y="19050"/>
            <a:ext cx="2098194" cy="624226"/>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4767263"/>
            <a:ext cx="2057400" cy="273844"/>
          </a:xfrm>
          <a:prstGeom prst="rect">
            <a:avLst/>
          </a:prstGeom>
        </p:spPr>
        <p:txBody>
          <a:bodyPr/>
          <a:lstStyle/>
          <a:p>
            <a:fld id="{68FA0EF5-D1A4-4A13-900C-FB68AE89763E}" type="datetimeFigureOut">
              <a:rPr lang="zh-CN" altLang="en-US" smtClean="0"/>
            </a:fld>
            <a:endParaRPr lang="zh-CN" altLang="en-US"/>
          </a:p>
        </p:txBody>
      </p:sp>
      <p:sp>
        <p:nvSpPr>
          <p:cNvPr id="3" name="Footer Placeholder 2"/>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4" name="Slide Number Placeholder 3"/>
          <p:cNvSpPr>
            <a:spLocks noGrp="1"/>
          </p:cNvSpPr>
          <p:nvPr>
            <p:ph type="sldNum" sz="quarter" idx="12"/>
          </p:nvPr>
        </p:nvSpPr>
        <p:spPr>
          <a:xfrm>
            <a:off x="6457950" y="4767263"/>
            <a:ext cx="2057400" cy="273844"/>
          </a:xfrm>
          <a:prstGeom prst="rect">
            <a:avLst/>
          </a:prstGeom>
        </p:spPr>
        <p:txBody>
          <a:bodyPr/>
          <a:lstStyle/>
          <a:p>
            <a:fld id="{492C7940-F206-4A92-A6D7-C9538806525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a:prstGeom prst="rect">
            <a:avLst/>
          </a:prstGeom>
        </p:spPr>
        <p:txBody>
          <a:bodyPr anchor="b"/>
          <a:lstStyle>
            <a:lvl1pPr>
              <a:defRPr sz="24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3887391" y="740569"/>
            <a:ext cx="4629150" cy="3655219"/>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629841" y="1543050"/>
            <a:ext cx="2949178" cy="2858691"/>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endParaRPr lang="zh-CN" altLang="en-US"/>
          </a:p>
        </p:txBody>
      </p:sp>
      <p:sp>
        <p:nvSpPr>
          <p:cNvPr id="5" name="Date Placeholder 4"/>
          <p:cNvSpPr>
            <a:spLocks noGrp="1"/>
          </p:cNvSpPr>
          <p:nvPr>
            <p:ph type="dt" sz="half" idx="10"/>
          </p:nvPr>
        </p:nvSpPr>
        <p:spPr>
          <a:xfrm>
            <a:off x="628650" y="4767263"/>
            <a:ext cx="2057400" cy="273844"/>
          </a:xfrm>
          <a:prstGeom prst="rect">
            <a:avLst/>
          </a:prstGeom>
        </p:spPr>
        <p:txBody>
          <a:bodyPr/>
          <a:lstStyle/>
          <a:p>
            <a:fld id="{68FA0EF5-D1A4-4A13-900C-FB68AE89763E}" type="datetimeFigureOut">
              <a:rPr lang="zh-CN" altLang="en-US" smtClean="0"/>
            </a:fld>
            <a:endParaRPr lang="zh-CN" altLang="en-US"/>
          </a:p>
        </p:txBody>
      </p:sp>
      <p:sp>
        <p:nvSpPr>
          <p:cNvPr id="6" name="Footer Placeholder 5"/>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7" name="Slide Number Placeholder 6"/>
          <p:cNvSpPr>
            <a:spLocks noGrp="1"/>
          </p:cNvSpPr>
          <p:nvPr>
            <p:ph type="sldNum" sz="quarter" idx="12"/>
          </p:nvPr>
        </p:nvSpPr>
        <p:spPr>
          <a:xfrm>
            <a:off x="6457950" y="4767263"/>
            <a:ext cx="2057400" cy="273844"/>
          </a:xfrm>
          <a:prstGeom prst="rect">
            <a:avLst/>
          </a:prstGeom>
        </p:spPr>
        <p:txBody>
          <a:bodyPr/>
          <a:lstStyle/>
          <a:p>
            <a:fld id="{492C7940-F206-4A92-A6D7-C9538806525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a:prstGeom prst="rect">
            <a:avLst/>
          </a:prstGeom>
        </p:spPr>
        <p:txBody>
          <a:bodyPr anchor="b"/>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a:prstGeom prst="rect">
            <a:avLst/>
          </a:prstGeo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hasCustomPrompt="1"/>
          </p:nvPr>
        </p:nvSpPr>
        <p:spPr>
          <a:xfrm>
            <a:off x="629841" y="1543050"/>
            <a:ext cx="2949178" cy="2858691"/>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endParaRPr lang="zh-CN" altLang="en-US"/>
          </a:p>
        </p:txBody>
      </p:sp>
      <p:sp>
        <p:nvSpPr>
          <p:cNvPr id="5" name="Date Placeholder 4"/>
          <p:cNvSpPr>
            <a:spLocks noGrp="1"/>
          </p:cNvSpPr>
          <p:nvPr>
            <p:ph type="dt" sz="half" idx="10"/>
          </p:nvPr>
        </p:nvSpPr>
        <p:spPr>
          <a:xfrm>
            <a:off x="628650" y="4767263"/>
            <a:ext cx="2057400" cy="273844"/>
          </a:xfrm>
          <a:prstGeom prst="rect">
            <a:avLst/>
          </a:prstGeom>
        </p:spPr>
        <p:txBody>
          <a:bodyPr/>
          <a:lstStyle/>
          <a:p>
            <a:fld id="{68FA0EF5-D1A4-4A13-900C-FB68AE89763E}" type="datetimeFigureOut">
              <a:rPr lang="zh-CN" altLang="en-US" smtClean="0"/>
            </a:fld>
            <a:endParaRPr lang="zh-CN" altLang="en-US"/>
          </a:p>
        </p:txBody>
      </p:sp>
      <p:sp>
        <p:nvSpPr>
          <p:cNvPr id="6" name="Footer Placeholder 5"/>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7" name="Slide Number Placeholder 6"/>
          <p:cNvSpPr>
            <a:spLocks noGrp="1"/>
          </p:cNvSpPr>
          <p:nvPr>
            <p:ph type="sldNum" sz="quarter" idx="12"/>
          </p:nvPr>
        </p:nvSpPr>
        <p:spPr>
          <a:xfrm>
            <a:off x="6457950" y="4767263"/>
            <a:ext cx="2057400" cy="273844"/>
          </a:xfrm>
          <a:prstGeom prst="rect">
            <a:avLst/>
          </a:prstGeom>
        </p:spPr>
        <p:txBody>
          <a:bodyPr/>
          <a:lstStyle/>
          <a:p>
            <a:fld id="{492C7940-F206-4A92-A6D7-C9538806525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microsoft.com/office/2007/relationships/hdphoto" Target="../media/image7.wdp"/><Relationship Id="rId12" Type="http://schemas.openxmlformats.org/officeDocument/2006/relationships/image" Target="../media/image6.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12" cstate="screen">
            <a:extLst>
              <a:ext uri="{BEBA8EAE-BF5A-486C-A8C5-ECC9F3942E4B}">
                <a14:imgProps xmlns:a14="http://schemas.microsoft.com/office/drawing/2010/main">
                  <a14:imgLayer r:embed="rId13">
                    <a14:imgEffect>
                      <a14:artisticTexturizer/>
                    </a14:imgEffect>
                  </a14:imgLayer>
                </a14:imgProps>
              </a:ext>
            </a:extLst>
          </a:blip>
          <a:stretch>
            <a:fillRect/>
          </a:stretch>
        </p:blipFill>
        <p:spPr>
          <a:xfrm>
            <a:off x="0" y="0"/>
            <a:ext cx="9144000" cy="5130452"/>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7" Type="http://schemas.openxmlformats.org/officeDocument/2006/relationships/notesSlide" Target="../notesSlides/notesSlide1.xml"/><Relationship Id="rId6" Type="http://schemas.openxmlformats.org/officeDocument/2006/relationships/slideLayout" Target="../slideLayouts/slideLayout1.xml"/><Relationship Id="rId5" Type="http://schemas.openxmlformats.org/officeDocument/2006/relationships/themeOverride" Target="../theme/themeOverride1.xml"/><Relationship Id="rId4" Type="http://schemas.openxmlformats.org/officeDocument/2006/relationships/image" Target="../media/image11.png"/><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rotWithShape="1">
          <a:blip r:embed="rId1" cstate="print">
            <a:biLevel thresh="50000"/>
            <a:extLst>
              <a:ext uri="{28A0092B-C50C-407E-A947-70E740481C1C}">
                <a14:useLocalDpi xmlns:a14="http://schemas.microsoft.com/office/drawing/2010/main" val="0"/>
              </a:ext>
            </a:extLst>
          </a:blip>
          <a:srcRect l="1201" r="36991" b="2780"/>
          <a:stretch>
            <a:fillRect/>
          </a:stretch>
        </p:blipFill>
        <p:spPr>
          <a:xfrm>
            <a:off x="118745" y="3586480"/>
            <a:ext cx="2194560" cy="1412875"/>
          </a:xfrm>
          <a:prstGeom prst="rect">
            <a:avLst/>
          </a:prstGeom>
        </p:spPr>
      </p:pic>
      <p:pic>
        <p:nvPicPr>
          <p:cNvPr id="8" name="图片 7"/>
          <p:cNvPicPr>
            <a:picLocks noChangeAspect="1"/>
          </p:cNvPicPr>
          <p:nvPr/>
        </p:nvPicPr>
        <p:blipFill rotWithShape="1">
          <a:blip r:embed="rId2" cstate="print">
            <a:biLevel thresh="50000"/>
            <a:extLst>
              <a:ext uri="{28A0092B-C50C-407E-A947-70E740481C1C}">
                <a14:useLocalDpi xmlns:a14="http://schemas.microsoft.com/office/drawing/2010/main" val="0"/>
              </a:ext>
            </a:extLst>
          </a:blip>
          <a:srcRect r="13875" b="8347"/>
          <a:stretch>
            <a:fillRect/>
          </a:stretch>
        </p:blipFill>
        <p:spPr>
          <a:xfrm>
            <a:off x="7213600" y="3846195"/>
            <a:ext cx="1779270" cy="1153160"/>
          </a:xfrm>
          <a:prstGeom prst="rect">
            <a:avLst/>
          </a:prstGeom>
        </p:spPr>
      </p:pic>
      <p:pic>
        <p:nvPicPr>
          <p:cNvPr id="10" name="图片 9" descr="2"/>
          <p:cNvPicPr>
            <a:picLocks noChangeAspect="1"/>
          </p:cNvPicPr>
          <p:nvPr/>
        </p:nvPicPr>
        <p:blipFill>
          <a:blip r:embed="rId3" cstate="print">
            <a:biLevel thresh="50000"/>
          </a:blip>
          <a:stretch>
            <a:fillRect/>
          </a:stretch>
        </p:blipFill>
        <p:spPr>
          <a:xfrm>
            <a:off x="8371205" y="1260475"/>
            <a:ext cx="518795" cy="1177925"/>
          </a:xfrm>
          <a:prstGeom prst="rect">
            <a:avLst/>
          </a:prstGeom>
        </p:spPr>
      </p:pic>
      <p:sp>
        <p:nvSpPr>
          <p:cNvPr id="5" name="矩形 4"/>
          <p:cNvSpPr/>
          <p:nvPr/>
        </p:nvSpPr>
        <p:spPr>
          <a:xfrm>
            <a:off x="995680" y="1260475"/>
            <a:ext cx="7153275" cy="1281569"/>
          </a:xfrm>
          <a:prstGeom prst="rect">
            <a:avLst/>
          </a:prstGeom>
        </p:spPr>
        <p:txBody>
          <a:bodyPr wrap="square">
            <a:spAutoFit/>
          </a:bodyPr>
          <a:lstStyle/>
          <a:p>
            <a:pPr algn="ctr" fontAlgn="auto">
              <a:lnSpc>
                <a:spcPts val="5000"/>
              </a:lnSpc>
            </a:pPr>
            <a:r>
              <a:rPr lang="zh-CN" altLang="en-US" sz="2400" b="1" dirty="0"/>
              <a:t>重庆市安全生产监督管理局关于加强危险化学品票据式经营单位经营许可证管理工作的通知</a:t>
            </a:r>
            <a:endParaRPr lang="zh-CN" altLang="en-US" sz="4000" b="1" dirty="0">
              <a:solidFill>
                <a:schemeClr val="tx1"/>
              </a:solidFill>
              <a:latin typeface="方正小标宋_GBK" panose="03000509000000000000" charset="-122"/>
              <a:ea typeface="方正小标宋_GBK" panose="03000509000000000000" charset="-122"/>
            </a:endParaRPr>
          </a:p>
        </p:txBody>
      </p:sp>
      <p:sp>
        <p:nvSpPr>
          <p:cNvPr id="6" name="矩形 5"/>
          <p:cNvSpPr/>
          <p:nvPr/>
        </p:nvSpPr>
        <p:spPr>
          <a:xfrm>
            <a:off x="2023745" y="3126105"/>
            <a:ext cx="5095875" cy="460375"/>
          </a:xfrm>
          <a:prstGeom prst="rect">
            <a:avLst/>
          </a:prstGeom>
        </p:spPr>
        <p:txBody>
          <a:bodyPr wrap="square">
            <a:spAutoFit/>
            <a:scene3d>
              <a:camera prst="orthographicFront"/>
              <a:lightRig rig="threePt" dir="t"/>
            </a:scene3d>
          </a:bodyPr>
          <a:lstStyle/>
          <a:p>
            <a:pPr algn="ctr"/>
            <a:r>
              <a:rPr lang="zh-CN" altLang="zh-CN" sz="2400" b="1" dirty="0">
                <a:solidFill>
                  <a:schemeClr val="tx1"/>
                </a:solidFill>
                <a:effectLst>
                  <a:outerShdw blurRad="38100" dist="25400" dir="5400000" algn="ctr" rotWithShape="0">
                    <a:srgbClr val="6E747A">
                      <a:alpha val="43000"/>
                    </a:srgbClr>
                  </a:outerShdw>
                </a:effectLst>
                <a:latin typeface="楷体" panose="02010609060101010101" charset="-122"/>
                <a:ea typeface="楷体" panose="02010609060101010101" charset="-122"/>
              </a:rPr>
              <a:t>重庆市应急管理局</a:t>
            </a:r>
            <a:endParaRPr lang="zh-CN" altLang="zh-CN" sz="2400" b="1" dirty="0">
              <a:solidFill>
                <a:schemeClr val="tx1"/>
              </a:solidFill>
              <a:effectLst>
                <a:outerShdw blurRad="38100" dist="25400" dir="5400000" algn="ctr" rotWithShape="0">
                  <a:srgbClr val="6E747A">
                    <a:alpha val="43000"/>
                  </a:srgbClr>
                </a:outerShdw>
              </a:effectLst>
              <a:latin typeface="楷体" panose="02010609060101010101" charset="-122"/>
              <a:ea typeface="楷体" panose="02010609060101010101" charset="-122"/>
            </a:endParaRPr>
          </a:p>
        </p:txBody>
      </p:sp>
      <p:pic>
        <p:nvPicPr>
          <p:cNvPr id="2" name="图片 1" descr="2"/>
          <p:cNvPicPr>
            <a:picLocks noChangeAspect="1"/>
          </p:cNvPicPr>
          <p:nvPr/>
        </p:nvPicPr>
        <p:blipFill>
          <a:blip r:embed="rId4" cstate="print">
            <a:biLevel thresh="50000"/>
          </a:blip>
          <a:stretch>
            <a:fillRect/>
          </a:stretch>
        </p:blipFill>
        <p:spPr>
          <a:xfrm flipH="1">
            <a:off x="195580" y="1211580"/>
            <a:ext cx="517525" cy="1226820"/>
          </a:xfrm>
          <a:prstGeom prst="rect">
            <a:avLst/>
          </a:prstGeom>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750"/>
                                        <p:tgtEl>
                                          <p:spTgt spid="9"/>
                                        </p:tgtEl>
                                      </p:cBhvr>
                                    </p:animEffect>
                                  </p:childTnLst>
                                </p:cTn>
                              </p:par>
                              <p:par>
                                <p:cTn id="8" presetID="22" presetClass="entr" presetSubtype="2"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right)">
                                      <p:cBhvr>
                                        <p:cTn id="10" dur="750"/>
                                        <p:tgtEl>
                                          <p:spTgt spid="8"/>
                                        </p:tgtEl>
                                      </p:cBhvr>
                                    </p:animEffect>
                                  </p:childTnLst>
                                </p:cTn>
                              </p:par>
                            </p:childTnLst>
                          </p:cTn>
                        </p:par>
                        <p:par>
                          <p:cTn id="11" fill="hold">
                            <p:stCondLst>
                              <p:cond delay="1000"/>
                            </p:stCondLst>
                            <p:childTnLst>
                              <p:par>
                                <p:cTn id="12" presetID="2" presetClass="entr" presetSubtype="2" fill="hold" nodeType="after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additive="base">
                                        <p:cTn id="14" dur="500" fill="hold"/>
                                        <p:tgtEl>
                                          <p:spTgt spid="10"/>
                                        </p:tgtEl>
                                        <p:attrNameLst>
                                          <p:attrName>ppt_x</p:attrName>
                                        </p:attrNameLst>
                                      </p:cBhvr>
                                      <p:tavLst>
                                        <p:tav tm="0">
                                          <p:val>
                                            <p:strVal val="1+#ppt_w/2"/>
                                          </p:val>
                                        </p:tav>
                                        <p:tav tm="100000">
                                          <p:val>
                                            <p:strVal val="#ppt_x"/>
                                          </p:val>
                                        </p:tav>
                                      </p:tavLst>
                                    </p:anim>
                                    <p:anim calcmode="lin" valueType="num">
                                      <p:cBhvr additive="base">
                                        <p:cTn id="15" dur="500" fill="hold"/>
                                        <p:tgtEl>
                                          <p:spTgt spid="10"/>
                                        </p:tgtEl>
                                        <p:attrNameLst>
                                          <p:attrName>ppt_y</p:attrName>
                                        </p:attrNameLst>
                                      </p:cBhvr>
                                      <p:tavLst>
                                        <p:tav tm="0">
                                          <p:val>
                                            <p:strVal val="#ppt_y"/>
                                          </p:val>
                                        </p:tav>
                                        <p:tav tm="100000">
                                          <p:val>
                                            <p:strVal val="#ppt_y"/>
                                          </p:val>
                                        </p:tav>
                                      </p:tavLst>
                                    </p:anim>
                                  </p:childTnLst>
                                </p:cTn>
                              </p:par>
                              <p:par>
                                <p:cTn id="16" presetID="53" presetClass="entr" presetSubtype="16" fill="hold" nodeType="with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500" fill="hold"/>
                                        <p:tgtEl>
                                          <p:spTgt spid="10"/>
                                        </p:tgtEl>
                                        <p:attrNameLst>
                                          <p:attrName>ppt_w</p:attrName>
                                        </p:attrNameLst>
                                      </p:cBhvr>
                                      <p:tavLst>
                                        <p:tav tm="0">
                                          <p:val>
                                            <p:fltVal val="0"/>
                                          </p:val>
                                        </p:tav>
                                        <p:tav tm="100000">
                                          <p:val>
                                            <p:strVal val="#ppt_w"/>
                                          </p:val>
                                        </p:tav>
                                      </p:tavLst>
                                    </p:anim>
                                    <p:anim calcmode="lin" valueType="num">
                                      <p:cBhvr>
                                        <p:cTn id="19" dur="500" fill="hold"/>
                                        <p:tgtEl>
                                          <p:spTgt spid="10"/>
                                        </p:tgtEl>
                                        <p:attrNameLst>
                                          <p:attrName>ppt_h</p:attrName>
                                        </p:attrNameLst>
                                      </p:cBhvr>
                                      <p:tavLst>
                                        <p:tav tm="0">
                                          <p:val>
                                            <p:fltVal val="0"/>
                                          </p:val>
                                        </p:tav>
                                        <p:tav tm="100000">
                                          <p:val>
                                            <p:strVal val="#ppt_h"/>
                                          </p:val>
                                        </p:tav>
                                      </p:tavLst>
                                    </p:anim>
                                    <p:animEffect transition="in" filter="fade">
                                      <p:cBhvr>
                                        <p:cTn id="20" dur="500"/>
                                        <p:tgtEl>
                                          <p:spTgt spid="10"/>
                                        </p:tgtEl>
                                      </p:cBhvr>
                                    </p:animEffect>
                                  </p:childTnLst>
                                </p:cTn>
                              </p:par>
                            </p:childTnLst>
                          </p:cTn>
                        </p:par>
                        <p:par>
                          <p:cTn id="21" fill="hold">
                            <p:stCondLst>
                              <p:cond delay="1500"/>
                            </p:stCondLst>
                            <p:childTnLst>
                              <p:par>
                                <p:cTn id="22" presetID="23" presetClass="entr" presetSubtype="32" fill="hold" grpId="0" nodeType="afterEffect">
                                  <p:stCondLst>
                                    <p:cond delay="0"/>
                                  </p:stCondLst>
                                  <p:iterate type="lt">
                                    <p:tmPct val="20000"/>
                                  </p:iterate>
                                  <p:childTnLst>
                                    <p:set>
                                      <p:cBhvr>
                                        <p:cTn id="23" dur="1" fill="hold">
                                          <p:stCondLst>
                                            <p:cond delay="0"/>
                                          </p:stCondLst>
                                        </p:cTn>
                                        <p:tgtEl>
                                          <p:spTgt spid="5"/>
                                        </p:tgtEl>
                                        <p:attrNameLst>
                                          <p:attrName>style.visibility</p:attrName>
                                        </p:attrNameLst>
                                      </p:cBhvr>
                                      <p:to>
                                        <p:strVal val="visible"/>
                                      </p:to>
                                    </p:set>
                                    <p:anim calcmode="lin" valueType="num">
                                      <p:cBhvr>
                                        <p:cTn id="24" dur="500" fill="hold"/>
                                        <p:tgtEl>
                                          <p:spTgt spid="5"/>
                                        </p:tgtEl>
                                        <p:attrNameLst>
                                          <p:attrName>ppt_w</p:attrName>
                                        </p:attrNameLst>
                                      </p:cBhvr>
                                      <p:tavLst>
                                        <p:tav tm="0">
                                          <p:val>
                                            <p:strVal val="4*#ppt_w"/>
                                          </p:val>
                                        </p:tav>
                                        <p:tav tm="100000">
                                          <p:val>
                                            <p:strVal val="#ppt_w"/>
                                          </p:val>
                                        </p:tav>
                                      </p:tavLst>
                                    </p:anim>
                                    <p:anim calcmode="lin" valueType="num">
                                      <p:cBhvr>
                                        <p:cTn id="25" dur="500" fill="hold"/>
                                        <p:tgtEl>
                                          <p:spTgt spid="5"/>
                                        </p:tgtEl>
                                        <p:attrNameLst>
                                          <p:attrName>ppt_h</p:attrName>
                                        </p:attrNameLst>
                                      </p:cBhvr>
                                      <p:tavLst>
                                        <p:tav tm="0">
                                          <p:val>
                                            <p:strVal val="4*#ppt_h"/>
                                          </p:val>
                                        </p:tav>
                                        <p:tav tm="100000">
                                          <p:val>
                                            <p:strVal val="#ppt_h"/>
                                          </p:val>
                                        </p:tav>
                                      </p:tavLst>
                                    </p:anim>
                                  </p:childTnLst>
                                </p:cTn>
                              </p:par>
                            </p:childTnLst>
                          </p:cTn>
                        </p:par>
                        <p:par>
                          <p:cTn id="26" fill="hold">
                            <p:stCondLst>
                              <p:cond delay="4900"/>
                            </p:stCondLst>
                            <p:childTnLst>
                              <p:par>
                                <p:cTn id="27" presetID="53" presetClass="entr" presetSubtype="16" fill="hold" grpId="0" nodeType="afterEffect">
                                  <p:stCondLst>
                                    <p:cond delay="0"/>
                                  </p:stCondLst>
                                  <p:iterate type="wd">
                                    <p:tmPct val="10000"/>
                                  </p:iterate>
                                  <p:childTnLst>
                                    <p:set>
                                      <p:cBhvr>
                                        <p:cTn id="28" dur="1" fill="hold">
                                          <p:stCondLst>
                                            <p:cond delay="0"/>
                                          </p:stCondLst>
                                        </p:cTn>
                                        <p:tgtEl>
                                          <p:spTgt spid="6"/>
                                        </p:tgtEl>
                                        <p:attrNameLst>
                                          <p:attrName>style.visibility</p:attrName>
                                        </p:attrNameLst>
                                      </p:cBhvr>
                                      <p:to>
                                        <p:strVal val="visible"/>
                                      </p:to>
                                    </p:set>
                                    <p:anim calcmode="lin" valueType="num">
                                      <p:cBhvr>
                                        <p:cTn id="29" dur="500" fill="hold"/>
                                        <p:tgtEl>
                                          <p:spTgt spid="6"/>
                                        </p:tgtEl>
                                        <p:attrNameLst>
                                          <p:attrName>ppt_w</p:attrName>
                                        </p:attrNameLst>
                                      </p:cBhvr>
                                      <p:tavLst>
                                        <p:tav tm="0">
                                          <p:val>
                                            <p:fltVal val="0"/>
                                          </p:val>
                                        </p:tav>
                                        <p:tav tm="100000">
                                          <p:val>
                                            <p:strVal val="#ppt_w"/>
                                          </p:val>
                                        </p:tav>
                                      </p:tavLst>
                                    </p:anim>
                                    <p:anim calcmode="lin" valueType="num">
                                      <p:cBhvr>
                                        <p:cTn id="30" dur="500" fill="hold"/>
                                        <p:tgtEl>
                                          <p:spTgt spid="6"/>
                                        </p:tgtEl>
                                        <p:attrNameLst>
                                          <p:attrName>ppt_h</p:attrName>
                                        </p:attrNameLst>
                                      </p:cBhvr>
                                      <p:tavLst>
                                        <p:tav tm="0">
                                          <p:val>
                                            <p:fltVal val="0"/>
                                          </p:val>
                                        </p:tav>
                                        <p:tav tm="100000">
                                          <p:val>
                                            <p:strVal val="#ppt_h"/>
                                          </p:val>
                                        </p:tav>
                                      </p:tavLst>
                                    </p:anim>
                                    <p:animEffect transition="in" filter="fade">
                                      <p:cBhvr>
                                        <p:cTn id="31" dur="500"/>
                                        <p:tgtEl>
                                          <p:spTgt spid="6"/>
                                        </p:tgtEl>
                                      </p:cBhvr>
                                    </p:animEffect>
                                  </p:childTnLst>
                                </p:cTn>
                              </p:par>
                            </p:childTnLst>
                          </p:cTn>
                        </p:par>
                        <p:par>
                          <p:cTn id="32" fill="hold">
                            <p:stCondLst>
                              <p:cond delay="5750"/>
                            </p:stCondLst>
                            <p:childTnLst>
                              <p:par>
                                <p:cTn id="33" presetID="2" presetClass="entr" presetSubtype="4" fill="hold" nodeType="afterEffect">
                                  <p:stCondLst>
                                    <p:cond delay="0"/>
                                  </p:stCondLst>
                                  <p:childTnLst>
                                    <p:set>
                                      <p:cBhvr>
                                        <p:cTn id="34" dur="1" fill="hold">
                                          <p:stCondLst>
                                            <p:cond delay="0"/>
                                          </p:stCondLst>
                                        </p:cTn>
                                        <p:tgtEl>
                                          <p:spTgt spid="2"/>
                                        </p:tgtEl>
                                        <p:attrNameLst>
                                          <p:attrName>style.visibility</p:attrName>
                                        </p:attrNameLst>
                                      </p:cBhvr>
                                      <p:to>
                                        <p:strVal val="visible"/>
                                      </p:to>
                                    </p:set>
                                    <p:anim calcmode="lin" valueType="num">
                                      <p:cBhvr additive="base">
                                        <p:cTn id="35" dur="750" fill="hold"/>
                                        <p:tgtEl>
                                          <p:spTgt spid="2"/>
                                        </p:tgtEl>
                                        <p:attrNameLst>
                                          <p:attrName>ppt_x</p:attrName>
                                        </p:attrNameLst>
                                      </p:cBhvr>
                                      <p:tavLst>
                                        <p:tav tm="0">
                                          <p:val>
                                            <p:strVal val="#ppt_x"/>
                                          </p:val>
                                        </p:tav>
                                        <p:tav tm="100000">
                                          <p:val>
                                            <p:strVal val="#ppt_x"/>
                                          </p:val>
                                        </p:tav>
                                      </p:tavLst>
                                    </p:anim>
                                    <p:anim calcmode="lin" valueType="num">
                                      <p:cBhvr additive="base">
                                        <p:cTn id="36" dur="750" fill="hold"/>
                                        <p:tgtEl>
                                          <p:spTgt spid="2"/>
                                        </p:tgtEl>
                                        <p:attrNameLst>
                                          <p:attrName>ppt_y</p:attrName>
                                        </p:attrNameLst>
                                      </p:cBhvr>
                                      <p:tavLst>
                                        <p:tav tm="0">
                                          <p:val>
                                            <p:strVal val="1+#ppt_h/2"/>
                                          </p:val>
                                        </p:tav>
                                        <p:tav tm="100000">
                                          <p:val>
                                            <p:strVal val="#ppt_y"/>
                                          </p:val>
                                        </p:tav>
                                      </p:tavLst>
                                    </p:anim>
                                  </p:childTnLst>
                                </p:cTn>
                              </p:par>
                              <p:par>
                                <p:cTn id="37" presetID="53" presetClass="entr" presetSubtype="16" fill="hold" nodeType="withEffect">
                                  <p:stCondLst>
                                    <p:cond delay="0"/>
                                  </p:stCondLst>
                                  <p:childTnLst>
                                    <p:set>
                                      <p:cBhvr>
                                        <p:cTn id="38" dur="1" fill="hold">
                                          <p:stCondLst>
                                            <p:cond delay="0"/>
                                          </p:stCondLst>
                                        </p:cTn>
                                        <p:tgtEl>
                                          <p:spTgt spid="2"/>
                                        </p:tgtEl>
                                        <p:attrNameLst>
                                          <p:attrName>style.visibility</p:attrName>
                                        </p:attrNameLst>
                                      </p:cBhvr>
                                      <p:to>
                                        <p:strVal val="visible"/>
                                      </p:to>
                                    </p:set>
                                    <p:anim calcmode="lin" valueType="num">
                                      <p:cBhvr>
                                        <p:cTn id="39" dur="750" fill="hold"/>
                                        <p:tgtEl>
                                          <p:spTgt spid="2"/>
                                        </p:tgtEl>
                                        <p:attrNameLst>
                                          <p:attrName>ppt_w</p:attrName>
                                        </p:attrNameLst>
                                      </p:cBhvr>
                                      <p:tavLst>
                                        <p:tav tm="0">
                                          <p:val>
                                            <p:fltVal val="0"/>
                                          </p:val>
                                        </p:tav>
                                        <p:tav tm="100000">
                                          <p:val>
                                            <p:strVal val="#ppt_w"/>
                                          </p:val>
                                        </p:tav>
                                      </p:tavLst>
                                    </p:anim>
                                    <p:anim calcmode="lin" valueType="num">
                                      <p:cBhvr>
                                        <p:cTn id="40" dur="750" fill="hold"/>
                                        <p:tgtEl>
                                          <p:spTgt spid="2"/>
                                        </p:tgtEl>
                                        <p:attrNameLst>
                                          <p:attrName>ppt_h</p:attrName>
                                        </p:attrNameLst>
                                      </p:cBhvr>
                                      <p:tavLst>
                                        <p:tav tm="0">
                                          <p:val>
                                            <p:fltVal val="0"/>
                                          </p:val>
                                        </p:tav>
                                        <p:tav tm="100000">
                                          <p:val>
                                            <p:strVal val="#ppt_h"/>
                                          </p:val>
                                        </p:tav>
                                      </p:tavLst>
                                    </p:anim>
                                    <p:animEffect transition="in" filter="fade">
                                      <p:cBhvr>
                                        <p:cTn id="41"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04925" y="849630"/>
            <a:ext cx="6803390" cy="460375"/>
          </a:xfrm>
          <a:prstGeom prst="rect">
            <a:avLst/>
          </a:prstGeom>
          <a:noFill/>
        </p:spPr>
        <p:txBody>
          <a:bodyPr wrap="square" rtlCol="0">
            <a:spAutoFit/>
          </a:bodyPr>
          <a:lstStyle/>
          <a:p>
            <a:pPr algn="ctr"/>
            <a:r>
              <a:rPr lang="zh-CN" altLang="en-US" sz="2400" dirty="0">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rPr>
              <a:t>一、印发目的</a:t>
            </a:r>
            <a:endParaRPr lang="zh-CN" altLang="en-US" sz="2400" dirty="0">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endParaRPr>
          </a:p>
        </p:txBody>
      </p:sp>
      <p:sp>
        <p:nvSpPr>
          <p:cNvPr id="6" name="矩形 17"/>
          <p:cNvSpPr>
            <a:spLocks noChangeArrowheads="1"/>
          </p:cNvSpPr>
          <p:nvPr/>
        </p:nvSpPr>
        <p:spPr bwMode="auto">
          <a:xfrm>
            <a:off x="869950" y="1610631"/>
            <a:ext cx="758317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342900" indent="-342900">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indent="0" algn="l" fontAlgn="auto">
              <a:lnSpc>
                <a:spcPct val="150000"/>
              </a:lnSpc>
              <a:buClr>
                <a:srgbClr val="C00000"/>
              </a:buClr>
              <a:buFont typeface="Wingdings" panose="05000000000000000000" pitchFamily="2" charset="2"/>
              <a:buNone/>
            </a:pPr>
            <a:r>
              <a:rPr lang="en-US" altLang="zh-CN" sz="1200" dirty="0">
                <a:solidFill>
                  <a:srgbClr val="C00000"/>
                </a:solidFill>
                <a:latin typeface="黑体" panose="02010609060101010101" charset="-122"/>
                <a:ea typeface="黑体" panose="02010609060101010101" charset="-122"/>
                <a:sym typeface="+mn-ea"/>
              </a:rPr>
              <a:t>  </a:t>
            </a:r>
            <a:r>
              <a:rPr lang="en-US" altLang="zh-CN" sz="1200" dirty="0">
                <a:solidFill>
                  <a:schemeClr val="tx1"/>
                </a:solidFill>
                <a:latin typeface="黑体" panose="02010609060101010101" charset="-122"/>
                <a:ea typeface="黑体" panose="02010609060101010101" charset="-122"/>
                <a:sym typeface="+mn-ea"/>
              </a:rPr>
              <a:t> </a:t>
            </a:r>
            <a:r>
              <a:rPr lang="zh-CN" altLang="en-US" sz="1200" dirty="0">
                <a:solidFill>
                  <a:schemeClr val="tx1"/>
                </a:solidFill>
                <a:latin typeface="黑体" panose="02010609060101010101" charset="-122"/>
                <a:ea typeface="黑体" panose="02010609060101010101" charset="-122"/>
                <a:sym typeface="+mn-ea"/>
              </a:rPr>
              <a:t>问：《通知》印发的意义？</a:t>
            </a:r>
            <a:endParaRPr lang="zh-CN" altLang="en-US" sz="1200" dirty="0">
              <a:solidFill>
                <a:schemeClr val="tx1"/>
              </a:solidFill>
              <a:latin typeface="黑体" panose="02010609060101010101" charset="-122"/>
              <a:ea typeface="黑体" panose="02010609060101010101" charset="-122"/>
              <a:sym typeface="+mn-ea"/>
            </a:endParaRPr>
          </a:p>
          <a:p>
            <a:pPr marL="0" indent="0">
              <a:lnSpc>
                <a:spcPct val="150000"/>
              </a:lnSpc>
              <a:buClr>
                <a:srgbClr val="C00000"/>
              </a:buClr>
            </a:pPr>
            <a:r>
              <a:rPr lang="zh-CN" altLang="en-US" sz="1200" dirty="0">
                <a:solidFill>
                  <a:schemeClr val="tx1"/>
                </a:solidFill>
                <a:latin typeface="黑体" panose="02010609060101010101" charset="-122"/>
                <a:ea typeface="黑体" panose="02010609060101010101" charset="-122"/>
                <a:sym typeface="+mn-ea"/>
              </a:rPr>
              <a:t>   答：根据</a:t>
            </a:r>
            <a:r>
              <a:rPr lang="en-US" altLang="zh-CN" sz="1200" dirty="0">
                <a:solidFill>
                  <a:schemeClr val="tx1"/>
                </a:solidFill>
                <a:latin typeface="黑体" panose="02010609060101010101" charset="-122"/>
                <a:ea typeface="黑体" panose="02010609060101010101" charset="-122"/>
                <a:sym typeface="+mn-ea"/>
              </a:rPr>
              <a:t>《</a:t>
            </a:r>
            <a:r>
              <a:rPr lang="zh-CN" altLang="en-US" sz="1200" dirty="0">
                <a:latin typeface="黑体" panose="02010609060101010101" charset="-122"/>
                <a:ea typeface="黑体" panose="02010609060101010101" charset="-122"/>
                <a:sym typeface="+mn-ea"/>
              </a:rPr>
              <a:t>重庆市安全生产监督管理局关于进一步规范和加强危险化学品经营许可证管理工作的通知</a:t>
            </a:r>
            <a:r>
              <a:rPr lang="en-US" altLang="zh-CN" sz="1200" dirty="0">
                <a:solidFill>
                  <a:schemeClr val="tx1"/>
                </a:solidFill>
                <a:latin typeface="黑体" panose="02010609060101010101" charset="-122"/>
                <a:ea typeface="黑体" panose="02010609060101010101" charset="-122"/>
                <a:sym typeface="+mn-ea"/>
              </a:rPr>
              <a:t>》</a:t>
            </a:r>
            <a:r>
              <a:rPr lang="zh-CN" altLang="en-US" sz="1200" dirty="0">
                <a:solidFill>
                  <a:schemeClr val="tx1"/>
                </a:solidFill>
                <a:latin typeface="黑体" panose="02010609060101010101" charset="-122"/>
                <a:ea typeface="黑体" panose="02010609060101010101" charset="-122"/>
                <a:sym typeface="+mn-ea"/>
              </a:rPr>
              <a:t>的要求</a:t>
            </a:r>
            <a:r>
              <a:rPr lang="zh-CN" altLang="en-US" sz="1200" dirty="0" smtClean="0">
                <a:solidFill>
                  <a:schemeClr val="tx1"/>
                </a:solidFill>
                <a:latin typeface="黑体" panose="02010609060101010101" charset="-122"/>
                <a:ea typeface="黑体" panose="02010609060101010101" charset="-122"/>
                <a:sym typeface="+mn-ea"/>
              </a:rPr>
              <a:t>，对规范</a:t>
            </a:r>
            <a:r>
              <a:rPr lang="zh-CN" altLang="en-US" sz="1200" dirty="0">
                <a:solidFill>
                  <a:schemeClr val="tx1"/>
                </a:solidFill>
                <a:latin typeface="黑体" panose="02010609060101010101" charset="-122"/>
                <a:ea typeface="黑体" panose="02010609060101010101" charset="-122"/>
                <a:sym typeface="+mn-ea"/>
              </a:rPr>
              <a:t>票据式经营单位的管理、提升票据式经营单位的</a:t>
            </a:r>
            <a:r>
              <a:rPr lang="zh-CN" altLang="en-US" sz="1200" dirty="0" smtClean="0">
                <a:solidFill>
                  <a:schemeClr val="tx1"/>
                </a:solidFill>
                <a:latin typeface="黑体" panose="02010609060101010101" charset="-122"/>
                <a:ea typeface="黑体" panose="02010609060101010101" charset="-122"/>
                <a:sym typeface="+mn-ea"/>
              </a:rPr>
              <a:t>安全水平有深远的意义。</a:t>
            </a:r>
            <a:endParaRPr lang="en-US" altLang="zh-CN" sz="1200" dirty="0">
              <a:solidFill>
                <a:schemeClr val="tx1"/>
              </a:solidFill>
              <a:latin typeface="黑体" panose="02010609060101010101" charset="-122"/>
              <a:ea typeface="黑体" panose="02010609060101010101" charset="-122"/>
              <a:sym typeface="+mn-ea"/>
            </a:endParaRPr>
          </a:p>
          <a:p>
            <a:pPr marL="0" indent="457200">
              <a:lnSpc>
                <a:spcPct val="150000"/>
              </a:lnSpc>
              <a:buClr>
                <a:srgbClr val="C00000"/>
              </a:buClr>
            </a:pPr>
            <a:r>
              <a:rPr lang="zh-CN" altLang="en-US" sz="1200" dirty="0">
                <a:latin typeface="黑体" panose="02010609060101010101" charset="-122"/>
                <a:ea typeface="黑体" panose="02010609060101010101" charset="-122"/>
                <a:sym typeface="+mn-ea"/>
              </a:rPr>
              <a:t>票据式经营单位由于没有危险化学品储存行为，其危险性与复杂性相较其他危险化学品经营单位要低，若按照普通危险化学品经营进行危险化学品经营许可证的审核，则企业准备资料、申报都会有困难，且主管部门对票据式经营单位审核的侧重点也与普通危险化学品经营企业不同，故在</a:t>
            </a:r>
            <a:r>
              <a:rPr lang="en-US" altLang="zh-CN" sz="1200" dirty="0">
                <a:latin typeface="黑体" panose="02010609060101010101" charset="-122"/>
                <a:ea typeface="黑体" panose="02010609060101010101" charset="-122"/>
                <a:sym typeface="+mn-ea"/>
              </a:rPr>
              <a:t>6</a:t>
            </a:r>
            <a:r>
              <a:rPr lang="zh-CN" altLang="en-US" sz="1200" dirty="0">
                <a:latin typeface="黑体" panose="02010609060101010101" charset="-122"/>
                <a:ea typeface="黑体" panose="02010609060101010101" charset="-122"/>
                <a:sym typeface="+mn-ea"/>
              </a:rPr>
              <a:t>号文基础上，出台</a:t>
            </a:r>
            <a:r>
              <a:rPr lang="en-US" altLang="zh-CN" sz="1200" dirty="0">
                <a:latin typeface="黑体" panose="02010609060101010101" charset="-122"/>
                <a:ea typeface="黑体" panose="02010609060101010101" charset="-122"/>
                <a:sym typeface="+mn-ea"/>
              </a:rPr>
              <a:t>《</a:t>
            </a:r>
            <a:r>
              <a:rPr lang="zh-CN" altLang="en-US" sz="1200" dirty="0">
                <a:latin typeface="黑体" panose="02010609060101010101" charset="-122"/>
                <a:ea typeface="黑体" panose="02010609060101010101" charset="-122"/>
                <a:sym typeface="+mn-ea"/>
              </a:rPr>
              <a:t>通知</a:t>
            </a:r>
            <a:r>
              <a:rPr lang="en-US" altLang="zh-CN" sz="1200" dirty="0">
                <a:latin typeface="黑体" panose="02010609060101010101" charset="-122"/>
                <a:ea typeface="黑体" panose="02010609060101010101" charset="-122"/>
                <a:sym typeface="+mn-ea"/>
              </a:rPr>
              <a:t>》</a:t>
            </a:r>
            <a:r>
              <a:rPr lang="zh-CN" altLang="en-US" sz="1200" dirty="0">
                <a:latin typeface="黑体" panose="02010609060101010101" charset="-122"/>
                <a:ea typeface="黑体" panose="02010609060101010101" charset="-122"/>
                <a:sym typeface="+mn-ea"/>
              </a:rPr>
              <a:t>细化票据式经营单位的经营许可证发证流程和要求。</a:t>
            </a:r>
            <a:endParaRPr lang="zh-CN" altLang="en-US" sz="1200" dirty="0">
              <a:latin typeface="黑体" panose="02010609060101010101" charset="-122"/>
              <a:ea typeface="黑体" panose="02010609060101010101" charset="-122"/>
              <a:sym typeface="+mn-ea"/>
            </a:endParaRPr>
          </a:p>
          <a:p>
            <a:pPr marL="0" indent="0" algn="l" fontAlgn="auto">
              <a:lnSpc>
                <a:spcPct val="150000"/>
              </a:lnSpc>
              <a:buClr>
                <a:srgbClr val="C00000"/>
              </a:buClr>
              <a:buFont typeface="Wingdings" panose="05000000000000000000" pitchFamily="2" charset="2"/>
              <a:buNone/>
            </a:pPr>
            <a:endParaRPr lang="zh-CN" altLang="en-US" sz="1200" dirty="0">
              <a:solidFill>
                <a:schemeClr val="tx1"/>
              </a:solidFill>
              <a:latin typeface="黑体" panose="02010609060101010101" charset="-122"/>
              <a:ea typeface="黑体" panose="02010609060101010101" charset="-122"/>
              <a:sym typeface="+mn-ea"/>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p:tgtEl>
                                          <p:spTgt spid="8"/>
                                        </p:tgtEl>
                                        <p:attrNameLst>
                                          <p:attrName>ppt_y</p:attrName>
                                        </p:attrNameLst>
                                      </p:cBhvr>
                                      <p:tavLst>
                                        <p:tav tm="0">
                                          <p:val>
                                            <p:strVal val="#ppt_y+#ppt_h*1.125000"/>
                                          </p:val>
                                        </p:tav>
                                        <p:tav tm="100000">
                                          <p:val>
                                            <p:strVal val="#ppt_y"/>
                                          </p:val>
                                        </p:tav>
                                      </p:tavLst>
                                    </p:anim>
                                    <p:animEffect transition="in" filter="wipe(up)">
                                      <p:cBhvr>
                                        <p:cTn id="8" dur="500"/>
                                        <p:tgtEl>
                                          <p:spTgt spid="8"/>
                                        </p:tgtEl>
                                      </p:cBhvr>
                                    </p:animEffect>
                                  </p:childTnLst>
                                </p:cTn>
                              </p:par>
                            </p:childTnLst>
                          </p:cTn>
                        </p:par>
                        <p:par>
                          <p:cTn id="9" fill="hold">
                            <p:stCondLst>
                              <p:cond delay="750"/>
                            </p:stCondLst>
                            <p:childTnLst>
                              <p:par>
                                <p:cTn id="10" presetID="2" presetClass="entr" presetSubtype="2"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1+#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04925" y="849630"/>
            <a:ext cx="6803390" cy="460375"/>
          </a:xfrm>
          <a:prstGeom prst="rect">
            <a:avLst/>
          </a:prstGeom>
          <a:noFill/>
        </p:spPr>
        <p:txBody>
          <a:bodyPr wrap="square" rtlCol="0">
            <a:spAutoFit/>
          </a:bodyPr>
          <a:lstStyle/>
          <a:p>
            <a:pPr algn="ctr"/>
            <a:r>
              <a:rPr lang="zh-CN" altLang="en-US" sz="2400" dirty="0">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rPr>
              <a:t>二、管理范围</a:t>
            </a:r>
            <a:endParaRPr lang="zh-CN" altLang="en-US" sz="2400" dirty="0">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endParaRPr>
          </a:p>
        </p:txBody>
      </p:sp>
      <p:sp>
        <p:nvSpPr>
          <p:cNvPr id="6" name="矩形 17"/>
          <p:cNvSpPr>
            <a:spLocks noChangeArrowheads="1"/>
          </p:cNvSpPr>
          <p:nvPr/>
        </p:nvSpPr>
        <p:spPr bwMode="auto">
          <a:xfrm>
            <a:off x="862965" y="1367306"/>
            <a:ext cx="7583170" cy="2989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342900" indent="-342900">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indent="0" algn="l" fontAlgn="auto">
              <a:lnSpc>
                <a:spcPct val="150000"/>
              </a:lnSpc>
              <a:buClr>
                <a:srgbClr val="C00000"/>
              </a:buClr>
              <a:buFont typeface="Wingdings" panose="05000000000000000000" pitchFamily="2" charset="2"/>
              <a:buNone/>
            </a:pPr>
            <a:r>
              <a:rPr lang="en-US" altLang="zh-CN" sz="1200" dirty="0">
                <a:solidFill>
                  <a:srgbClr val="C00000"/>
                </a:solidFill>
                <a:latin typeface="黑体" panose="02010609060101010101" charset="-122"/>
                <a:ea typeface="黑体" panose="02010609060101010101" charset="-122"/>
                <a:sym typeface="+mn-ea"/>
              </a:rPr>
              <a:t>      </a:t>
            </a:r>
            <a:r>
              <a:rPr sz="1600" dirty="0">
                <a:solidFill>
                  <a:schemeClr val="tx1"/>
                </a:solidFill>
                <a:latin typeface="黑体" panose="02010609060101010101" charset="-122"/>
                <a:ea typeface="黑体" panose="02010609060101010101" charset="-122"/>
                <a:sym typeface="+mn-ea"/>
              </a:rPr>
              <a:t>问：</a:t>
            </a:r>
            <a:r>
              <a:rPr lang="zh-CN" altLang="en-US" sz="1600" dirty="0">
                <a:solidFill>
                  <a:schemeClr val="tx1"/>
                </a:solidFill>
                <a:latin typeface="黑体" panose="02010609060101010101" charset="-122"/>
                <a:ea typeface="黑体" panose="02010609060101010101" charset="-122"/>
                <a:sym typeface="+mn-ea"/>
              </a:rPr>
              <a:t>什么是票据式经营单位？</a:t>
            </a:r>
            <a:endParaRPr lang="en-US" altLang="zh-CN" sz="1600" dirty="0">
              <a:solidFill>
                <a:schemeClr val="tx1"/>
              </a:solidFill>
              <a:latin typeface="黑体" panose="02010609060101010101" charset="-122"/>
              <a:ea typeface="黑体" panose="02010609060101010101" charset="-122"/>
              <a:sym typeface="+mn-ea"/>
            </a:endParaRPr>
          </a:p>
          <a:p>
            <a:pPr marL="0" indent="0">
              <a:lnSpc>
                <a:spcPct val="150000"/>
              </a:lnSpc>
              <a:buClr>
                <a:srgbClr val="C00000"/>
              </a:buClr>
            </a:pPr>
            <a:r>
              <a:rPr sz="1600" dirty="0">
                <a:solidFill>
                  <a:schemeClr val="tx1"/>
                </a:solidFill>
                <a:latin typeface="黑体" panose="02010609060101010101" charset="-122"/>
                <a:ea typeface="黑体" panose="02010609060101010101" charset="-122"/>
                <a:sym typeface="+mn-ea"/>
              </a:rPr>
              <a:t>    答：</a:t>
            </a:r>
            <a:r>
              <a:rPr lang="zh-CN" altLang="en-US" sz="1600" dirty="0">
                <a:latin typeface="黑体" panose="02010609060101010101" charset="-122"/>
                <a:ea typeface="黑体" panose="02010609060101010101" charset="-122"/>
                <a:sym typeface="+mn-ea"/>
              </a:rPr>
              <a:t>因为危险化学品大多具有易燃易爆、有毒有害等特性，而管理不善容易引发生产安全事故。由于种种的原因，危险化学品经营领域普遍存在</a:t>
            </a:r>
            <a:r>
              <a:rPr lang="en-US" altLang="zh-CN" sz="1600" dirty="0">
                <a:latin typeface="黑体" panose="02010609060101010101" charset="-122"/>
                <a:ea typeface="黑体" panose="02010609060101010101" charset="-122"/>
                <a:sym typeface="+mn-ea"/>
              </a:rPr>
              <a:t>"</a:t>
            </a:r>
            <a:r>
              <a:rPr lang="zh-CN" altLang="en-US" sz="1600" dirty="0">
                <a:latin typeface="黑体" panose="02010609060101010101" charset="-122"/>
                <a:ea typeface="黑体" panose="02010609060101010101" charset="-122"/>
                <a:sym typeface="+mn-ea"/>
              </a:rPr>
              <a:t>楼下经营、楼上住人、店后仓储</a:t>
            </a:r>
            <a:r>
              <a:rPr lang="en-US" altLang="zh-CN" sz="1600" dirty="0">
                <a:latin typeface="黑体" panose="02010609060101010101" charset="-122"/>
                <a:ea typeface="黑体" panose="02010609060101010101" charset="-122"/>
                <a:sym typeface="+mn-ea"/>
              </a:rPr>
              <a:t>"</a:t>
            </a:r>
            <a:r>
              <a:rPr lang="zh-CN" altLang="en-US" sz="1600" dirty="0">
                <a:latin typeface="黑体" panose="02010609060101010101" charset="-122"/>
                <a:ea typeface="黑体" panose="02010609060101010101" charset="-122"/>
                <a:sym typeface="+mn-ea"/>
              </a:rPr>
              <a:t>的状况，安全生产条件较差。正事因为这个原因，所以就出现了票据式经营。</a:t>
            </a:r>
            <a:endParaRPr lang="en-US" altLang="zh-CN" sz="1600" dirty="0">
              <a:latin typeface="黑体" panose="02010609060101010101" charset="-122"/>
              <a:ea typeface="黑体" panose="02010609060101010101" charset="-122"/>
              <a:sym typeface="+mn-ea"/>
            </a:endParaRPr>
          </a:p>
          <a:p>
            <a:pPr marL="0" indent="457200">
              <a:lnSpc>
                <a:spcPct val="150000"/>
              </a:lnSpc>
              <a:buClr>
                <a:srgbClr val="C00000"/>
              </a:buClr>
            </a:pPr>
            <a:r>
              <a:rPr lang="zh-CN" altLang="en-US" sz="1600" dirty="0">
                <a:latin typeface="黑体" panose="02010609060101010101" charset="-122"/>
                <a:ea typeface="黑体" panose="02010609060101010101" charset="-122"/>
                <a:sym typeface="+mn-ea"/>
              </a:rPr>
              <a:t>票据贸易类危险化学品经营单位，从事无仓储经营活动，无储存场所和设施，经营场所不储存任何危险化学品实物，经营方式为从事票据贸易往来批发业务的危险化学品经营单位。</a:t>
            </a:r>
            <a:endParaRPr lang="en-US" altLang="zh-CN" sz="1600" dirty="0">
              <a:latin typeface="黑体" panose="02010609060101010101" charset="-122"/>
              <a:ea typeface="黑体" panose="02010609060101010101" charset="-122"/>
              <a:sym typeface="+mn-ea"/>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p:tgtEl>
                                          <p:spTgt spid="8"/>
                                        </p:tgtEl>
                                        <p:attrNameLst>
                                          <p:attrName>ppt_y</p:attrName>
                                        </p:attrNameLst>
                                      </p:cBhvr>
                                      <p:tavLst>
                                        <p:tav tm="0">
                                          <p:val>
                                            <p:strVal val="#ppt_y+#ppt_h*1.125000"/>
                                          </p:val>
                                        </p:tav>
                                        <p:tav tm="100000">
                                          <p:val>
                                            <p:strVal val="#ppt_y"/>
                                          </p:val>
                                        </p:tav>
                                      </p:tavLst>
                                    </p:anim>
                                    <p:animEffect transition="in" filter="wipe(up)">
                                      <p:cBhvr>
                                        <p:cTn id="8" dur="500"/>
                                        <p:tgtEl>
                                          <p:spTgt spid="8"/>
                                        </p:tgtEl>
                                      </p:cBhvr>
                                    </p:animEffect>
                                  </p:childTnLst>
                                </p:cTn>
                              </p:par>
                            </p:childTnLst>
                          </p:cTn>
                        </p:par>
                        <p:par>
                          <p:cTn id="9" fill="hold">
                            <p:stCondLst>
                              <p:cond delay="750"/>
                            </p:stCondLst>
                            <p:childTnLst>
                              <p:par>
                                <p:cTn id="10" presetID="2" presetClass="entr" presetSubtype="2"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1+#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17"/>
          <p:cNvSpPr>
            <a:spLocks noChangeArrowheads="1"/>
          </p:cNvSpPr>
          <p:nvPr/>
        </p:nvSpPr>
        <p:spPr bwMode="auto">
          <a:xfrm>
            <a:off x="862965" y="1736638"/>
            <a:ext cx="7583170" cy="2250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342900" indent="-342900">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indent="0" algn="l" fontAlgn="auto">
              <a:lnSpc>
                <a:spcPct val="150000"/>
              </a:lnSpc>
              <a:buClr>
                <a:srgbClr val="C00000"/>
              </a:buClr>
              <a:buFont typeface="Wingdings" panose="05000000000000000000" pitchFamily="2" charset="2"/>
              <a:buNone/>
            </a:pPr>
            <a:r>
              <a:rPr lang="en-US" altLang="zh-CN" sz="1200" dirty="0">
                <a:solidFill>
                  <a:srgbClr val="C00000"/>
                </a:solidFill>
                <a:latin typeface="黑体" panose="02010609060101010101" charset="-122"/>
                <a:ea typeface="黑体" panose="02010609060101010101" charset="-122"/>
                <a:sym typeface="+mn-ea"/>
              </a:rPr>
              <a:t>      </a:t>
            </a:r>
            <a:r>
              <a:rPr sz="1600" dirty="0">
                <a:solidFill>
                  <a:schemeClr val="tx1"/>
                </a:solidFill>
                <a:latin typeface="黑体" panose="02010609060101010101" charset="-122"/>
                <a:ea typeface="黑体" panose="02010609060101010101" charset="-122"/>
                <a:sym typeface="+mn-ea"/>
              </a:rPr>
              <a:t>问：</a:t>
            </a:r>
            <a:r>
              <a:rPr lang="en-US" altLang="zh-CN" sz="1600" dirty="0">
                <a:latin typeface="黑体" panose="02010609060101010101" charset="-122"/>
                <a:ea typeface="黑体" panose="02010609060101010101" charset="-122"/>
                <a:sym typeface="+mn-ea"/>
              </a:rPr>
              <a:t>《</a:t>
            </a:r>
            <a:r>
              <a:rPr lang="zh-CN" altLang="en-US" sz="1600" dirty="0">
                <a:solidFill>
                  <a:schemeClr val="tx1"/>
                </a:solidFill>
                <a:latin typeface="黑体" panose="02010609060101010101" charset="-122"/>
                <a:ea typeface="黑体" panose="02010609060101010101" charset="-122"/>
                <a:sym typeface="+mn-ea"/>
              </a:rPr>
              <a:t>通知</a:t>
            </a:r>
            <a:r>
              <a:rPr lang="en-US" altLang="zh-CN" sz="1600" dirty="0">
                <a:solidFill>
                  <a:schemeClr val="tx1"/>
                </a:solidFill>
                <a:latin typeface="黑体" panose="02010609060101010101" charset="-122"/>
                <a:ea typeface="黑体" panose="02010609060101010101" charset="-122"/>
                <a:sym typeface="+mn-ea"/>
              </a:rPr>
              <a:t>》</a:t>
            </a:r>
            <a:r>
              <a:rPr lang="zh-CN" altLang="en-US" sz="1600" dirty="0">
                <a:solidFill>
                  <a:schemeClr val="tx1"/>
                </a:solidFill>
                <a:latin typeface="黑体" panose="02010609060101010101" charset="-122"/>
                <a:ea typeface="黑体" panose="02010609060101010101" charset="-122"/>
                <a:sym typeface="+mn-ea"/>
              </a:rPr>
              <a:t>中对票据式经营单位有何要求？</a:t>
            </a:r>
            <a:endParaRPr lang="en-US" altLang="zh-CN" sz="1600" dirty="0">
              <a:solidFill>
                <a:schemeClr val="tx1"/>
              </a:solidFill>
              <a:latin typeface="黑体" panose="02010609060101010101" charset="-122"/>
              <a:ea typeface="黑体" panose="02010609060101010101" charset="-122"/>
              <a:sym typeface="+mn-ea"/>
            </a:endParaRPr>
          </a:p>
          <a:p>
            <a:pPr marL="0" indent="0">
              <a:lnSpc>
                <a:spcPct val="150000"/>
              </a:lnSpc>
              <a:buClr>
                <a:srgbClr val="C00000"/>
              </a:buClr>
            </a:pPr>
            <a:r>
              <a:rPr sz="1600" dirty="0">
                <a:solidFill>
                  <a:schemeClr val="tx1"/>
                </a:solidFill>
                <a:latin typeface="黑体" panose="02010609060101010101" charset="-122"/>
                <a:ea typeface="黑体" panose="02010609060101010101" charset="-122"/>
                <a:sym typeface="+mn-ea"/>
              </a:rPr>
              <a:t>    答：</a:t>
            </a:r>
            <a:r>
              <a:rPr lang="en-US" altLang="zh-CN" sz="1600" dirty="0">
                <a:latin typeface="黑体" panose="02010609060101010101" charset="-122"/>
                <a:ea typeface="黑体" panose="02010609060101010101" charset="-122"/>
                <a:sym typeface="+mn-ea"/>
              </a:rPr>
              <a:t>《</a:t>
            </a:r>
            <a:r>
              <a:rPr lang="zh-CN" altLang="en-US" sz="1600" dirty="0">
                <a:latin typeface="黑体" panose="02010609060101010101" charset="-122"/>
                <a:ea typeface="黑体" panose="02010609060101010101" charset="-122"/>
                <a:sym typeface="+mn-ea"/>
              </a:rPr>
              <a:t>通知</a:t>
            </a:r>
            <a:r>
              <a:rPr lang="en-US" altLang="zh-CN" sz="1600" dirty="0">
                <a:latin typeface="黑体" panose="02010609060101010101" charset="-122"/>
                <a:ea typeface="黑体" panose="02010609060101010101" charset="-122"/>
                <a:sym typeface="+mn-ea"/>
              </a:rPr>
              <a:t>》</a:t>
            </a:r>
            <a:r>
              <a:rPr lang="zh-CN" altLang="en-US" sz="1600" dirty="0">
                <a:latin typeface="黑体" panose="02010609060101010101" charset="-122"/>
                <a:ea typeface="黑体" panose="02010609060101010101" charset="-122"/>
                <a:sym typeface="+mn-ea"/>
              </a:rPr>
              <a:t>对票据式经营单位的基本安全条件作出了要求，除基本的办公场所、人员资格证书、管理制度、应急预案等要求外，还明确了票据式经营单位不得设置危险化学品储存场所，即企业不能以任何形式存储危险化学品，所有经营的危险化学品均由生产方发出，由有资质的运输单位运输，直接交给购买方，票据式经营单位不接触危险化学品。</a:t>
            </a:r>
            <a:endParaRPr lang="en-US" altLang="zh-CN" sz="1600" dirty="0">
              <a:latin typeface="黑体" panose="02010609060101010101" charset="-122"/>
              <a:ea typeface="黑体" panose="02010609060101010101" charset="-122"/>
              <a:sym typeface="+mn-ea"/>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170305" y="794596"/>
            <a:ext cx="6803390" cy="460375"/>
          </a:xfrm>
          <a:prstGeom prst="rect">
            <a:avLst/>
          </a:prstGeom>
          <a:noFill/>
        </p:spPr>
        <p:txBody>
          <a:bodyPr wrap="square" rtlCol="0">
            <a:spAutoFit/>
          </a:bodyPr>
          <a:lstStyle/>
          <a:p>
            <a:pPr algn="ctr"/>
            <a:r>
              <a:rPr lang="zh-CN" altLang="en-US" sz="2400" dirty="0">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rPr>
              <a:t>三、审批</a:t>
            </a:r>
            <a:r>
              <a:rPr lang="zh-CN" altLang="en-US" sz="2400" dirty="0">
                <a:effectLst>
                  <a:outerShdw blurRad="38100" dist="19050" dir="2700000" algn="tl" rotWithShape="0">
                    <a:schemeClr val="dk1">
                      <a:alpha val="40000"/>
                    </a:schemeClr>
                  </a:outerShdw>
                </a:effectLst>
                <a:latin typeface="黑体" panose="02010609060101010101" charset="-122"/>
                <a:ea typeface="黑体" panose="02010609060101010101" charset="-122"/>
              </a:rPr>
              <a:t>流程</a:t>
            </a:r>
            <a:endParaRPr lang="zh-CN" altLang="en-US" sz="2400" dirty="0">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endParaRPr>
          </a:p>
        </p:txBody>
      </p:sp>
      <p:sp>
        <p:nvSpPr>
          <p:cNvPr id="6" name="矩形 17"/>
          <p:cNvSpPr>
            <a:spLocks noChangeArrowheads="1"/>
          </p:cNvSpPr>
          <p:nvPr/>
        </p:nvSpPr>
        <p:spPr bwMode="auto">
          <a:xfrm>
            <a:off x="861484" y="1739232"/>
            <a:ext cx="758317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342900" indent="-342900">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indent="0" algn="l" fontAlgn="auto">
              <a:lnSpc>
                <a:spcPct val="150000"/>
              </a:lnSpc>
              <a:buClr>
                <a:srgbClr val="C00000"/>
              </a:buClr>
              <a:buFont typeface="Wingdings" panose="05000000000000000000" pitchFamily="2" charset="2"/>
              <a:buNone/>
            </a:pPr>
            <a:r>
              <a:rPr lang="en-US" altLang="zh-CN" sz="1200" dirty="0">
                <a:solidFill>
                  <a:srgbClr val="C00000"/>
                </a:solidFill>
                <a:latin typeface="黑体" panose="02010609060101010101" charset="-122"/>
                <a:ea typeface="黑体" panose="02010609060101010101" charset="-122"/>
                <a:sym typeface="+mn-ea"/>
              </a:rPr>
              <a:t>     </a:t>
            </a:r>
            <a:r>
              <a:rPr lang="zh-CN" altLang="en-US" sz="1400" dirty="0">
                <a:solidFill>
                  <a:schemeClr val="tx1"/>
                </a:solidFill>
                <a:latin typeface="黑体" panose="02010609060101010101" charset="-122"/>
                <a:ea typeface="黑体" panose="02010609060101010101" charset="-122"/>
                <a:sym typeface="+mn-ea"/>
              </a:rPr>
              <a:t>问：危险化学品票据式经营单位经营许可证申领流程中有哪些注意点？</a:t>
            </a:r>
            <a:endParaRPr lang="en-US" altLang="zh-CN" sz="1400" dirty="0">
              <a:solidFill>
                <a:schemeClr val="tx1"/>
              </a:solidFill>
              <a:latin typeface="黑体" panose="02010609060101010101" charset="-122"/>
              <a:ea typeface="黑体" panose="02010609060101010101" charset="-122"/>
              <a:sym typeface="+mn-ea"/>
            </a:endParaRPr>
          </a:p>
          <a:p>
            <a:pPr marL="0" indent="0">
              <a:lnSpc>
                <a:spcPct val="150000"/>
              </a:lnSpc>
              <a:buClr>
                <a:srgbClr val="C00000"/>
              </a:buClr>
            </a:pPr>
            <a:r>
              <a:rPr lang="zh-CN" altLang="en-US" sz="1400" dirty="0">
                <a:solidFill>
                  <a:schemeClr val="tx1"/>
                </a:solidFill>
                <a:latin typeface="黑体" panose="02010609060101010101" charset="-122"/>
                <a:ea typeface="黑体" panose="02010609060101010101" charset="-122"/>
                <a:sym typeface="+mn-ea"/>
              </a:rPr>
              <a:t>    答：票据式经营单位申请危险化学品经营许可证的材料相较其他危险化学品经营单位较为简化，不需要危险化学品储存设施的材料，根据</a:t>
            </a:r>
            <a:r>
              <a:rPr lang="en-US" altLang="zh-CN" sz="1400" dirty="0">
                <a:solidFill>
                  <a:schemeClr val="tx1"/>
                </a:solidFill>
                <a:latin typeface="黑体" panose="02010609060101010101" charset="-122"/>
                <a:ea typeface="黑体" panose="02010609060101010101" charset="-122"/>
                <a:sym typeface="+mn-ea"/>
              </a:rPr>
              <a:t>6</a:t>
            </a:r>
            <a:r>
              <a:rPr lang="zh-CN" altLang="en-US" sz="1400" dirty="0">
                <a:latin typeface="黑体" panose="02010609060101010101" charset="-122"/>
                <a:ea typeface="黑体" panose="02010609060101010101" charset="-122"/>
                <a:sym typeface="+mn-ea"/>
              </a:rPr>
              <a:t>号文的要求，也不需要提供安全评价报告。但较为特殊的是企业需要提供</a:t>
            </a:r>
            <a:r>
              <a:rPr lang="en-US" altLang="zh-CN" sz="1400" dirty="0">
                <a:latin typeface="黑体" panose="02010609060101010101" charset="-122"/>
                <a:ea typeface="黑体" panose="02010609060101010101" charset="-122"/>
                <a:sym typeface="+mn-ea"/>
              </a:rPr>
              <a:t>《</a:t>
            </a:r>
            <a:r>
              <a:rPr lang="zh-CN" altLang="en-US" sz="1400" dirty="0">
                <a:latin typeface="黑体" panose="02010609060101010101" charset="-122"/>
                <a:ea typeface="黑体" panose="02010609060101010101" charset="-122"/>
                <a:sym typeface="+mn-ea"/>
              </a:rPr>
              <a:t>不储存危险化学品承诺书</a:t>
            </a:r>
            <a:r>
              <a:rPr lang="en-US" altLang="zh-CN" sz="1400" dirty="0">
                <a:latin typeface="黑体" panose="02010609060101010101" charset="-122"/>
                <a:ea typeface="黑体" panose="02010609060101010101" charset="-122"/>
                <a:sym typeface="+mn-ea"/>
              </a:rPr>
              <a:t>》</a:t>
            </a:r>
            <a:r>
              <a:rPr lang="zh-CN" altLang="en-US" sz="1400" dirty="0">
                <a:latin typeface="黑体" panose="02010609060101010101" charset="-122"/>
                <a:ea typeface="黑体" panose="02010609060101010101" charset="-122"/>
                <a:sym typeface="+mn-ea"/>
              </a:rPr>
              <a:t>。此外票据式经营单位一般</a:t>
            </a:r>
            <a:r>
              <a:rPr lang="zh-CN" altLang="en-US" sz="1400" dirty="0">
                <a:latin typeface="黑体" panose="02010609060101010101" charset="-122"/>
                <a:ea typeface="黑体" panose="02010609060101010101" charset="-122"/>
                <a:sym typeface="+mn-ea"/>
              </a:rPr>
              <a:t>涉及较多危险化学品，</a:t>
            </a:r>
            <a:r>
              <a:rPr lang="zh-CN" altLang="en-US" sz="1400" dirty="0">
                <a:latin typeface="黑体" panose="02010609060101010101" charset="-122"/>
                <a:ea typeface="黑体" panose="02010609060101010101" charset="-122"/>
                <a:sym typeface="+mn-ea"/>
              </a:rPr>
              <a:t>需要要求化学品供应方提供每种化学品的化学品安全技术说明书，便于危险化学品的辨识和管理。</a:t>
            </a:r>
            <a:endParaRPr lang="en-US" altLang="zh-CN" sz="1400" dirty="0">
              <a:latin typeface="黑体" panose="02010609060101010101" charset="-122"/>
              <a:ea typeface="黑体" panose="02010609060101010101" charset="-122"/>
              <a:sym typeface="+mn-ea"/>
            </a:endParaRPr>
          </a:p>
          <a:p>
            <a:pPr marL="0" indent="0">
              <a:lnSpc>
                <a:spcPct val="150000"/>
              </a:lnSpc>
              <a:buClr>
                <a:srgbClr val="C00000"/>
              </a:buClr>
            </a:pPr>
            <a:r>
              <a:rPr lang="zh-CN" altLang="en-US" sz="1400" dirty="0" smtClean="0">
                <a:solidFill>
                  <a:schemeClr val="tx1"/>
                </a:solidFill>
                <a:latin typeface="黑体" panose="02010609060101010101" charset="-122"/>
                <a:ea typeface="黑体" panose="02010609060101010101" charset="-122"/>
                <a:sym typeface="+mn-ea"/>
              </a:rPr>
              <a:t>    审批</a:t>
            </a:r>
            <a:r>
              <a:rPr lang="zh-CN" altLang="en-US" sz="1400" dirty="0">
                <a:solidFill>
                  <a:schemeClr val="tx1"/>
                </a:solidFill>
                <a:latin typeface="黑体" panose="02010609060101010101" charset="-122"/>
                <a:ea typeface="黑体" panose="02010609060101010101" charset="-122"/>
                <a:sym typeface="+mn-ea"/>
              </a:rPr>
              <a:t>过程中，主管部门需要现场对经营场所进行核查，确认企业不带有危险化学品储存，并按照检查表逐项检查其安全条件，填写核查表。</a:t>
            </a:r>
            <a:endParaRPr lang="zh-CN" altLang="en-US" sz="1400" dirty="0">
              <a:solidFill>
                <a:schemeClr val="tx1"/>
              </a:solidFill>
              <a:latin typeface="黑体" panose="02010609060101010101" charset="-122"/>
              <a:ea typeface="黑体" panose="02010609060101010101" charset="-122"/>
              <a:sym typeface="+mn-ea"/>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p:tgtEl>
                                          <p:spTgt spid="8"/>
                                        </p:tgtEl>
                                        <p:attrNameLst>
                                          <p:attrName>ppt_y</p:attrName>
                                        </p:attrNameLst>
                                      </p:cBhvr>
                                      <p:tavLst>
                                        <p:tav tm="0">
                                          <p:val>
                                            <p:strVal val="#ppt_y+#ppt_h*1.125000"/>
                                          </p:val>
                                        </p:tav>
                                        <p:tav tm="100000">
                                          <p:val>
                                            <p:strVal val="#ppt_y"/>
                                          </p:val>
                                        </p:tav>
                                      </p:tavLst>
                                    </p:anim>
                                    <p:animEffect transition="in" filter="wipe(up)">
                                      <p:cBhvr>
                                        <p:cTn id="8" dur="500"/>
                                        <p:tgtEl>
                                          <p:spTgt spid="8"/>
                                        </p:tgtEl>
                                      </p:cBhvr>
                                    </p:animEffect>
                                  </p:childTnLst>
                                </p:cTn>
                              </p:par>
                            </p:childTnLst>
                          </p:cTn>
                        </p:par>
                        <p:par>
                          <p:cTn id="9" fill="hold">
                            <p:stCondLst>
                              <p:cond delay="750"/>
                            </p:stCondLst>
                            <p:childTnLst>
                              <p:par>
                                <p:cTn id="10" presetID="2" presetClass="entr" presetSubtype="2"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1+#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p:bldLst>
  </p:timing>
</p:sld>
</file>

<file path=ppt/theme/theme1.xml><?xml version="1.0" encoding="utf-8"?>
<a:theme xmlns:a="http://schemas.openxmlformats.org/drawingml/2006/main" name="www.33ppt.com​​">
  <a:themeElements>
    <a:clrScheme name="Office 主题​​">
      <a:dk1>
        <a:srgbClr val="000000"/>
      </a:dk1>
      <a:lt1>
        <a:srgbClr val="FFFFFF"/>
      </a:lt1>
      <a:dk2>
        <a:srgbClr val="778495"/>
      </a:dk2>
      <a:lt2>
        <a:srgbClr val="F0F0F0"/>
      </a:lt2>
      <a:accent1>
        <a:srgbClr val="B80106"/>
      </a:accent1>
      <a:accent2>
        <a:srgbClr val="F65050"/>
      </a:accent2>
      <a:accent3>
        <a:srgbClr val="FC7C7C"/>
      </a:accent3>
      <a:accent4>
        <a:srgbClr val="FE6666"/>
      </a:accent4>
      <a:accent5>
        <a:srgbClr val="EE2222"/>
      </a:accent5>
      <a:accent6>
        <a:srgbClr val="D22828"/>
      </a:accent6>
      <a:hlink>
        <a:srgbClr val="B80106"/>
      </a:hlink>
      <a:folHlink>
        <a:srgbClr val="BFBFBF"/>
      </a:folHlink>
    </a:clrScheme>
    <a:fontScheme name="自定义 6">
      <a:majorFont>
        <a:latin typeface="Arial"/>
        <a:ea typeface="微软雅黑"/>
        <a:cs typeface=""/>
      </a:majorFont>
      <a:minorFont>
        <a:latin typeface="Arial"/>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主题​​">
    <a:dk1>
      <a:srgbClr val="000000"/>
    </a:dk1>
    <a:lt1>
      <a:srgbClr val="FFFFFF"/>
    </a:lt1>
    <a:dk2>
      <a:srgbClr val="778495"/>
    </a:dk2>
    <a:lt2>
      <a:srgbClr val="F0F0F0"/>
    </a:lt2>
    <a:accent1>
      <a:srgbClr val="B80106"/>
    </a:accent1>
    <a:accent2>
      <a:srgbClr val="F65050"/>
    </a:accent2>
    <a:accent3>
      <a:srgbClr val="FC7C7C"/>
    </a:accent3>
    <a:accent4>
      <a:srgbClr val="FE6666"/>
    </a:accent4>
    <a:accent5>
      <a:srgbClr val="EE2222"/>
    </a:accent5>
    <a:accent6>
      <a:srgbClr val="D22828"/>
    </a:accent6>
    <a:hlink>
      <a:srgbClr val="B80106"/>
    </a:hlink>
    <a:folHlink>
      <a:srgbClr val="BFBFBF"/>
    </a:folHlink>
  </a:clrScheme>
</a:themeOverride>
</file>

<file path=ppt/theme/themeOverride2.xml><?xml version="1.0" encoding="utf-8"?>
<a:themeOverride xmlns:a="http://schemas.openxmlformats.org/drawingml/2006/main">
  <a:clrScheme name="Office 主题​​">
    <a:dk1>
      <a:srgbClr val="000000"/>
    </a:dk1>
    <a:lt1>
      <a:srgbClr val="FFFFFF"/>
    </a:lt1>
    <a:dk2>
      <a:srgbClr val="778495"/>
    </a:dk2>
    <a:lt2>
      <a:srgbClr val="F0F0F0"/>
    </a:lt2>
    <a:accent1>
      <a:srgbClr val="B80106"/>
    </a:accent1>
    <a:accent2>
      <a:srgbClr val="F65050"/>
    </a:accent2>
    <a:accent3>
      <a:srgbClr val="FC7C7C"/>
    </a:accent3>
    <a:accent4>
      <a:srgbClr val="FE6666"/>
    </a:accent4>
    <a:accent5>
      <a:srgbClr val="EE2222"/>
    </a:accent5>
    <a:accent6>
      <a:srgbClr val="D22828"/>
    </a:accent6>
    <a:hlink>
      <a:srgbClr val="B80106"/>
    </a:hlink>
    <a:folHlink>
      <a:srgbClr val="BFBFBF"/>
    </a:folHlink>
  </a:clrScheme>
</a:themeOverride>
</file>

<file path=ppt/theme/themeOverride3.xml><?xml version="1.0" encoding="utf-8"?>
<a:themeOverride xmlns:a="http://schemas.openxmlformats.org/drawingml/2006/main">
  <a:clrScheme name="Office 主题​​">
    <a:dk1>
      <a:srgbClr val="000000"/>
    </a:dk1>
    <a:lt1>
      <a:srgbClr val="FFFFFF"/>
    </a:lt1>
    <a:dk2>
      <a:srgbClr val="778495"/>
    </a:dk2>
    <a:lt2>
      <a:srgbClr val="F0F0F0"/>
    </a:lt2>
    <a:accent1>
      <a:srgbClr val="B80106"/>
    </a:accent1>
    <a:accent2>
      <a:srgbClr val="F65050"/>
    </a:accent2>
    <a:accent3>
      <a:srgbClr val="FC7C7C"/>
    </a:accent3>
    <a:accent4>
      <a:srgbClr val="FE6666"/>
    </a:accent4>
    <a:accent5>
      <a:srgbClr val="EE2222"/>
    </a:accent5>
    <a:accent6>
      <a:srgbClr val="D22828"/>
    </a:accent6>
    <a:hlink>
      <a:srgbClr val="B80106"/>
    </a:hlink>
    <a:folHlink>
      <a:srgbClr val="BFBFBF"/>
    </a:folHlink>
  </a:clrScheme>
</a:themeOverride>
</file>

<file path=ppt/theme/themeOverride4.xml><?xml version="1.0" encoding="utf-8"?>
<a:themeOverride xmlns:a="http://schemas.openxmlformats.org/drawingml/2006/main">
  <a:clrScheme name="Office 主题​​">
    <a:dk1>
      <a:srgbClr val="000000"/>
    </a:dk1>
    <a:lt1>
      <a:srgbClr val="FFFFFF"/>
    </a:lt1>
    <a:dk2>
      <a:srgbClr val="778495"/>
    </a:dk2>
    <a:lt2>
      <a:srgbClr val="F0F0F0"/>
    </a:lt2>
    <a:accent1>
      <a:srgbClr val="B80106"/>
    </a:accent1>
    <a:accent2>
      <a:srgbClr val="F65050"/>
    </a:accent2>
    <a:accent3>
      <a:srgbClr val="FC7C7C"/>
    </a:accent3>
    <a:accent4>
      <a:srgbClr val="FE6666"/>
    </a:accent4>
    <a:accent5>
      <a:srgbClr val="EE2222"/>
    </a:accent5>
    <a:accent6>
      <a:srgbClr val="D22828"/>
    </a:accent6>
    <a:hlink>
      <a:srgbClr val="B80106"/>
    </a:hlink>
    <a:folHlink>
      <a:srgbClr val="BFBFBF"/>
    </a:folHlink>
  </a:clrScheme>
</a:themeOverride>
</file>

<file path=ppt/theme/themeOverride5.xml><?xml version="1.0" encoding="utf-8"?>
<a:themeOverride xmlns:a="http://schemas.openxmlformats.org/drawingml/2006/main">
  <a:clrScheme name="Office 主题​​">
    <a:dk1>
      <a:srgbClr val="000000"/>
    </a:dk1>
    <a:lt1>
      <a:srgbClr val="FFFFFF"/>
    </a:lt1>
    <a:dk2>
      <a:srgbClr val="778495"/>
    </a:dk2>
    <a:lt2>
      <a:srgbClr val="F0F0F0"/>
    </a:lt2>
    <a:accent1>
      <a:srgbClr val="B80106"/>
    </a:accent1>
    <a:accent2>
      <a:srgbClr val="F65050"/>
    </a:accent2>
    <a:accent3>
      <a:srgbClr val="FC7C7C"/>
    </a:accent3>
    <a:accent4>
      <a:srgbClr val="FE6666"/>
    </a:accent4>
    <a:accent5>
      <a:srgbClr val="EE2222"/>
    </a:accent5>
    <a:accent6>
      <a:srgbClr val="D22828"/>
    </a:accent6>
    <a:hlink>
      <a:srgbClr val="B80106"/>
    </a:hlink>
    <a:folHlink>
      <a:srgbClr val="BFBFBF"/>
    </a:folHlink>
  </a:clrScheme>
</a:themeOverride>
</file>

<file path=docProps/app.xml><?xml version="1.0" encoding="utf-8"?>
<Properties xmlns="http://schemas.openxmlformats.org/officeDocument/2006/extended-properties" xmlns:vt="http://schemas.openxmlformats.org/officeDocument/2006/docPropsVTypes">
  <Template>Office Theme</Template>
  <TotalTime>0</TotalTime>
  <Words>1005</Words>
  <Application>WPS 演示</Application>
  <PresentationFormat>全屏显示(16:9)</PresentationFormat>
  <Paragraphs>26</Paragraphs>
  <Slides>5</Slides>
  <Notes>5</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5</vt:i4>
      </vt:variant>
    </vt:vector>
  </HeadingPairs>
  <TitlesOfParts>
    <vt:vector size="15" baseType="lpstr">
      <vt:lpstr>Arial</vt:lpstr>
      <vt:lpstr>宋体</vt:lpstr>
      <vt:lpstr>Wingdings</vt:lpstr>
      <vt:lpstr>方正小标宋_GBK</vt:lpstr>
      <vt:lpstr>楷体</vt:lpstr>
      <vt:lpstr>黑体</vt:lpstr>
      <vt:lpstr>微软雅黑</vt:lpstr>
      <vt:lpstr>Arial Unicode MS</vt:lpstr>
      <vt:lpstr>等线</vt:lpstr>
      <vt:lpstr>www.33ppt.com​​</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www.33ppt.com</dc:title>
  <dc:creator/>
  <cp:lastModifiedBy>Anonymous</cp:lastModifiedBy>
  <cp:revision>256</cp:revision>
  <dcterms:created xsi:type="dcterms:W3CDTF">2017-09-21T08:02:00Z</dcterms:created>
  <dcterms:modified xsi:type="dcterms:W3CDTF">2021-08-19T01:44:46Z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2052-11.1.0.10700</vt:lpwstr>
  </property>
  <property fmtid="{D5CDD505-2E9C-101B-9397-08002B2CF9AE}" pid="3" name="ICV">
    <vt:lpwstr>72AC8E3E746C4CD488700D6F8CCE4399</vt:lpwstr>
  </property>
</Properties>
</file>